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6" r:id="rId4"/>
    <p:sldId id="277" r:id="rId5"/>
    <p:sldId id="278" r:id="rId6"/>
    <p:sldId id="260" r:id="rId7"/>
    <p:sldId id="261" r:id="rId8"/>
    <p:sldId id="262" r:id="rId9"/>
    <p:sldId id="258" r:id="rId10"/>
    <p:sldId id="264" r:id="rId11"/>
    <p:sldId id="265" r:id="rId12"/>
    <p:sldId id="292" r:id="rId13"/>
    <p:sldId id="293" r:id="rId14"/>
    <p:sldId id="259" r:id="rId15"/>
    <p:sldId id="279" r:id="rId16"/>
    <p:sldId id="280" r:id="rId17"/>
    <p:sldId id="281" r:id="rId18"/>
    <p:sldId id="282" r:id="rId19"/>
    <p:sldId id="274" r:id="rId20"/>
    <p:sldId id="275" r:id="rId21"/>
    <p:sldId id="285" r:id="rId22"/>
    <p:sldId id="286" r:id="rId23"/>
    <p:sldId id="287" r:id="rId24"/>
    <p:sldId id="266" r:id="rId25"/>
    <p:sldId id="288" r:id="rId26"/>
    <p:sldId id="267" r:id="rId27"/>
    <p:sldId id="289" r:id="rId28"/>
    <p:sldId id="268" r:id="rId29"/>
    <p:sldId id="290" r:id="rId30"/>
    <p:sldId id="291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E64A4-7951-49F9-BAD7-C99A1DEAB9E8}" type="datetimeFigureOut">
              <a:rPr lang="en-US" smtClean="0"/>
              <a:pPr/>
              <a:t>3/25/2011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3FF31-60A0-44F6-ADCE-3E3B9FEBD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E64A4-7951-49F9-BAD7-C99A1DEAB9E8}" type="datetimeFigureOut">
              <a:rPr lang="en-US" smtClean="0"/>
              <a:pPr/>
              <a:t>3/25/2011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3FF31-60A0-44F6-ADCE-3E3B9FEBD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E64A4-7951-49F9-BAD7-C99A1DEAB9E8}" type="datetimeFigureOut">
              <a:rPr lang="en-US" smtClean="0"/>
              <a:pPr/>
              <a:t>3/25/2011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3FF31-60A0-44F6-ADCE-3E3B9FEBD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E64A4-7951-49F9-BAD7-C99A1DEAB9E8}" type="datetimeFigureOut">
              <a:rPr lang="en-US" smtClean="0"/>
              <a:pPr/>
              <a:t>3/25/2011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3FF31-60A0-44F6-ADCE-3E3B9FEBD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E64A4-7951-49F9-BAD7-C99A1DEAB9E8}" type="datetimeFigureOut">
              <a:rPr lang="en-US" smtClean="0"/>
              <a:pPr/>
              <a:t>3/25/2011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3FF31-60A0-44F6-ADCE-3E3B9FEBD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E64A4-7951-49F9-BAD7-C99A1DEAB9E8}" type="datetimeFigureOut">
              <a:rPr lang="en-US" smtClean="0"/>
              <a:pPr/>
              <a:t>3/25/2011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3FF31-60A0-44F6-ADCE-3E3B9FEBD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E64A4-7951-49F9-BAD7-C99A1DEAB9E8}" type="datetimeFigureOut">
              <a:rPr lang="en-US" smtClean="0"/>
              <a:pPr/>
              <a:t>3/25/2011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3FF31-60A0-44F6-ADCE-3E3B9FEBD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E64A4-7951-49F9-BAD7-C99A1DEAB9E8}" type="datetimeFigureOut">
              <a:rPr lang="en-US" smtClean="0"/>
              <a:pPr/>
              <a:t>3/25/2011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3FF31-60A0-44F6-ADCE-3E3B9FEBD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E64A4-7951-49F9-BAD7-C99A1DEAB9E8}" type="datetimeFigureOut">
              <a:rPr lang="en-US" smtClean="0"/>
              <a:pPr/>
              <a:t>3/25/2011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3FF31-60A0-44F6-ADCE-3E3B9FEBD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E64A4-7951-49F9-BAD7-C99A1DEAB9E8}" type="datetimeFigureOut">
              <a:rPr lang="en-US" smtClean="0"/>
              <a:pPr/>
              <a:t>3/25/2011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3FF31-60A0-44F6-ADCE-3E3B9FEBD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E64A4-7951-49F9-BAD7-C99A1DEAB9E8}" type="datetimeFigureOut">
              <a:rPr lang="en-US" smtClean="0"/>
              <a:pPr/>
              <a:t>3/25/2011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3FF31-60A0-44F6-ADCE-3E3B9FEBD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E64A4-7951-49F9-BAD7-C99A1DEAB9E8}" type="datetimeFigureOut">
              <a:rPr lang="en-US" smtClean="0"/>
              <a:pPr/>
              <a:t>3/25/2011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A3FF31-60A0-44F6-ADCE-3E3B9FEBD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Structural Change, </a:t>
            </a:r>
            <a:r>
              <a:rPr lang="en-US" sz="3600" dirty="0" smtClean="0"/>
              <a:t>Productivity, and </a:t>
            </a:r>
            <a:r>
              <a:rPr lang="en-US" sz="3600" dirty="0" smtClean="0"/>
              <a:t>Poverty Reduction 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800" dirty="0" smtClean="0">
                <a:solidFill>
                  <a:srgbClr val="0070C0"/>
                </a:solidFill>
              </a:rPr>
              <a:t>John Page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The Brookings Institution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sz="2000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000" dirty="0" smtClean="0"/>
              <a:t>Presented at  the REPOA Conference on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000" dirty="0" smtClean="0"/>
              <a:t>“Productivity, Employment and Socioeconomic Security”.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000" dirty="0" smtClean="0"/>
              <a:t>Dar </a:t>
            </a:r>
            <a:r>
              <a:rPr lang="en-US" sz="2000" dirty="0" err="1" smtClean="0"/>
              <a:t>es</a:t>
            </a:r>
            <a:r>
              <a:rPr lang="en-US" sz="2000" dirty="0"/>
              <a:t> </a:t>
            </a:r>
            <a:r>
              <a:rPr lang="en-US" sz="2000" dirty="0" smtClean="0"/>
              <a:t>Salaam, 30 March 2011</a:t>
            </a:r>
            <a:endParaRPr lang="en-US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/>
              <a:t>Labor productivity and poverty reduction</a:t>
            </a:r>
            <a:endParaRPr lang="en-US" sz="3200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1" y="1524000"/>
            <a:ext cx="6781800" cy="4211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1219200" y="5791200"/>
            <a:ext cx="5638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Rate of Poverty Reduction = 0.77 – </a:t>
            </a:r>
            <a:r>
              <a:rPr lang="en-US" dirty="0" smtClean="0"/>
              <a:t>0.83*Growth </a:t>
            </a:r>
            <a:r>
              <a:rPr lang="en-US" dirty="0"/>
              <a:t>of Labor </a:t>
            </a:r>
            <a:r>
              <a:rPr lang="en-US" dirty="0" smtClean="0"/>
              <a:t>Productivity:  t= </a:t>
            </a:r>
            <a:r>
              <a:rPr lang="en-US" dirty="0"/>
              <a:t>-</a:t>
            </a:r>
            <a:r>
              <a:rPr lang="en-US" dirty="0" smtClean="0"/>
              <a:t>1.28 </a:t>
            </a:r>
            <a:r>
              <a:rPr lang="en-US" b="1" dirty="0" smtClean="0"/>
              <a:t> </a:t>
            </a:r>
            <a:r>
              <a:rPr lang="en-US" dirty="0" smtClean="0"/>
              <a:t>r2</a:t>
            </a:r>
            <a:r>
              <a:rPr lang="en-US" b="1" dirty="0" smtClean="0"/>
              <a:t> = </a:t>
            </a:r>
            <a:r>
              <a:rPr lang="en-US" dirty="0" smtClean="0"/>
              <a:t>0.0615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/>
              <a:t>Structural change and poverty reduction</a:t>
            </a:r>
            <a:endParaRPr lang="en-US" sz="3200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295400"/>
            <a:ext cx="7239000" cy="4440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762000" y="5691157"/>
            <a:ext cx="6096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Rate of Poverty Reduction = -2.17  – 2.68*Structural </a:t>
            </a:r>
            <a:r>
              <a:rPr lang="en-US" dirty="0" smtClean="0"/>
              <a:t>Change:</a:t>
            </a:r>
          </a:p>
          <a:p>
            <a:r>
              <a:rPr lang="en-US" dirty="0" smtClean="0"/>
              <a:t>t = </a:t>
            </a:r>
            <a:r>
              <a:rPr lang="en-US" dirty="0"/>
              <a:t>-4.06 </a:t>
            </a:r>
            <a:r>
              <a:rPr lang="en-US" dirty="0" smtClean="0"/>
              <a:t>, r2 = </a:t>
            </a:r>
            <a:r>
              <a:rPr lang="en-US" dirty="0"/>
              <a:t>0.3979</a:t>
            </a:r>
            <a:r>
              <a:rPr lang="en-US" dirty="0" smtClean="0"/>
              <a:t>  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 smtClean="0"/>
              <a:t>Policy, strategy and structural change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The focus on “whole economy” reforms and on within sector (or firm) productivity has led to an extreme focus on the “investment climate” </a:t>
            </a:r>
          </a:p>
          <a:p>
            <a:r>
              <a:rPr lang="en-US" sz="2800" dirty="0" smtClean="0"/>
              <a:t>Investment </a:t>
            </a:r>
            <a:r>
              <a:rPr lang="en-US" sz="2800" dirty="0" smtClean="0"/>
              <a:t>climate reforms </a:t>
            </a:r>
            <a:r>
              <a:rPr lang="en-US" sz="2800" dirty="0" smtClean="0"/>
              <a:t>focus on </a:t>
            </a:r>
            <a:endParaRPr lang="en-US" sz="2800" dirty="0" smtClean="0"/>
          </a:p>
          <a:p>
            <a:pPr lvl="1"/>
            <a:r>
              <a:rPr lang="en-US" sz="2000" dirty="0" smtClean="0"/>
              <a:t>Institutional and policy </a:t>
            </a:r>
            <a:r>
              <a:rPr lang="en-US" sz="2000" dirty="0" smtClean="0"/>
              <a:t>reforms – “doing business”</a:t>
            </a:r>
            <a:endParaRPr lang="en-US" sz="2000" dirty="0" smtClean="0"/>
          </a:p>
          <a:p>
            <a:pPr lvl="1"/>
            <a:r>
              <a:rPr lang="en-US" sz="2000" dirty="0" smtClean="0"/>
              <a:t>Infrastructure </a:t>
            </a:r>
            <a:r>
              <a:rPr lang="en-US" sz="2000" dirty="0" smtClean="0"/>
              <a:t>and education</a:t>
            </a:r>
          </a:p>
          <a:p>
            <a:r>
              <a:rPr lang="en-US" sz="2800" dirty="0" smtClean="0"/>
              <a:t>Beyond the investment climate</a:t>
            </a:r>
          </a:p>
          <a:p>
            <a:pPr lvl="1"/>
            <a:r>
              <a:rPr lang="en-US" sz="2000" dirty="0" smtClean="0"/>
              <a:t>Many of the economic activities needed for </a:t>
            </a:r>
            <a:r>
              <a:rPr lang="en-US" sz="2000" dirty="0" smtClean="0"/>
              <a:t>structural change are </a:t>
            </a:r>
            <a:r>
              <a:rPr lang="en-US" sz="2000" dirty="0" smtClean="0"/>
              <a:t>lumpy – in size, space and time.</a:t>
            </a:r>
          </a:p>
          <a:p>
            <a:pPr lvl="1"/>
            <a:r>
              <a:rPr lang="en-US" sz="2000" dirty="0" smtClean="0"/>
              <a:t>Once a minimum threshold of activity is reached growth </a:t>
            </a:r>
            <a:r>
              <a:rPr lang="en-US" sz="2000" dirty="0" smtClean="0"/>
              <a:t>can </a:t>
            </a:r>
            <a:r>
              <a:rPr lang="en-US" sz="2000" dirty="0" smtClean="0"/>
              <a:t>be sustained, but below that threshold marginal improvements may not yield the intended results.</a:t>
            </a:r>
          </a:p>
          <a:p>
            <a:r>
              <a:rPr lang="en-US" sz="2800" dirty="0" smtClean="0"/>
              <a:t>“Lumpiness” implies the need for a coherent strategy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 smtClean="0"/>
              <a:t>Policy, strategy and </a:t>
            </a:r>
            <a:r>
              <a:rPr lang="en-US" sz="3600" dirty="0" smtClean="0"/>
              <a:t>structural change</a:t>
            </a:r>
            <a:br>
              <a:rPr lang="en-US" sz="3600" dirty="0" smtClean="0"/>
            </a:br>
            <a:r>
              <a:rPr lang="en-US" sz="3600" dirty="0" smtClean="0"/>
              <a:t>The </a:t>
            </a:r>
            <a:r>
              <a:rPr lang="en-US" sz="3600" dirty="0" smtClean="0"/>
              <a:t>Role of the State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Externalities and coordination failures  are at the center </a:t>
            </a:r>
            <a:r>
              <a:rPr lang="en-US" dirty="0" smtClean="0"/>
              <a:t>of “lumpiness” and call for public action</a:t>
            </a:r>
          </a:p>
          <a:p>
            <a:r>
              <a:rPr lang="en-US" dirty="0" smtClean="0"/>
              <a:t>The </a:t>
            </a:r>
            <a:r>
              <a:rPr lang="en-US" dirty="0" smtClean="0"/>
              <a:t>debate about “picking winners” misses the point:  governments make industrial policy on a daily basis via the budget, regulations and trade policy.</a:t>
            </a:r>
          </a:p>
          <a:p>
            <a:r>
              <a:rPr lang="en-US" dirty="0" smtClean="0"/>
              <a:t>The issue is whether these decisions have a strategic focus.</a:t>
            </a:r>
          </a:p>
          <a:p>
            <a:r>
              <a:rPr lang="en-US" dirty="0" smtClean="0"/>
              <a:t>In Africa they frequently do not.</a:t>
            </a:r>
            <a:endParaRPr lang="en-US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Policy, strategy and structural change</a:t>
            </a:r>
            <a:br>
              <a:rPr lang="en-US" dirty="0" smtClean="0"/>
            </a:b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sz="4000" dirty="0" smtClean="0"/>
              <a:t>Some strategic options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Transforming agriculture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Breaking </a:t>
            </a:r>
            <a:r>
              <a:rPr lang="en-US" dirty="0" smtClean="0"/>
              <a:t>in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Managing natural </a:t>
            </a:r>
            <a:r>
              <a:rPr lang="en-US" dirty="0" smtClean="0"/>
              <a:t>resource wealth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4000" dirty="0" smtClean="0"/>
              <a:t>Transforming agriculture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Agricultural yields have stagnated or declined </a:t>
            </a:r>
            <a:r>
              <a:rPr lang="en-US" dirty="0" smtClean="0"/>
              <a:t>in Africa for </a:t>
            </a:r>
            <a:r>
              <a:rPr lang="en-US" dirty="0" smtClean="0"/>
              <a:t>40 years. </a:t>
            </a:r>
          </a:p>
          <a:p>
            <a:r>
              <a:rPr lang="en-US" dirty="0" smtClean="0"/>
              <a:t>Crop yield losses range from modest to significant, depending on crop, soil type, climate and production systems.</a:t>
            </a:r>
          </a:p>
          <a:p>
            <a:r>
              <a:rPr lang="en-US" dirty="0" smtClean="0"/>
              <a:t>Asia's productivity has increased threefold during the same time period</a:t>
            </a:r>
          </a:p>
          <a:p>
            <a:r>
              <a:rPr lang="en-US" dirty="0" smtClean="0"/>
              <a:t>If current productivity levels are maintained, Africa will probably have lost global competitiveness in all of its main agricultural products by 2050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4000" dirty="0" smtClean="0"/>
              <a:t>Transforming agriculture</a:t>
            </a:r>
            <a:r>
              <a:rPr lang="en-US" sz="4000" dirty="0" smtClean="0"/>
              <a:t>: </a:t>
            </a:r>
            <a:br>
              <a:rPr lang="en-US" sz="4000" dirty="0" smtClean="0"/>
            </a:br>
            <a:r>
              <a:rPr lang="en-US" sz="4000" dirty="0" smtClean="0"/>
              <a:t>Some elements of a strategy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Funding and certifying the use of new GM technologies appropriate to their agro climatic conditions</a:t>
            </a:r>
          </a:p>
          <a:p>
            <a:r>
              <a:rPr lang="en-US" dirty="0" smtClean="0"/>
              <a:t>Introducing intensive agriculture through consolidation of holdings and commercialization</a:t>
            </a:r>
          </a:p>
          <a:p>
            <a:r>
              <a:rPr lang="en-US" dirty="0" smtClean="0"/>
              <a:t>Clarifying the nature and duration of land rights claims; formalizing the terms of deeds, contracts and registration; and improving ways to document and uphold claims</a:t>
            </a:r>
          </a:p>
          <a:p>
            <a:r>
              <a:rPr lang="en-US" dirty="0" smtClean="0"/>
              <a:t>Developing national programs for soil management</a:t>
            </a:r>
          </a:p>
          <a:p>
            <a:r>
              <a:rPr lang="en-US" dirty="0" smtClean="0"/>
              <a:t>Rehabilitating agricultural innovation systems</a:t>
            </a:r>
          </a:p>
          <a:p>
            <a:r>
              <a:rPr lang="en-US" dirty="0" smtClean="0"/>
              <a:t>Entering global value chains for processed agricultural and agro-industrial products.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4000" dirty="0" smtClean="0"/>
              <a:t>Breaking </a:t>
            </a:r>
            <a:r>
              <a:rPr lang="en-US" sz="4000" dirty="0" smtClean="0"/>
              <a:t>in: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What you make matters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Economies with more sophisticated manufacturing sectors grow faster</a:t>
            </a:r>
          </a:p>
          <a:p>
            <a:pPr lvl="1"/>
            <a:r>
              <a:rPr lang="en-US" sz="2000" dirty="0" smtClean="0"/>
              <a:t>“Sophisticated” products embody advanced country knowledge and productivity </a:t>
            </a:r>
          </a:p>
          <a:p>
            <a:pPr lvl="1"/>
            <a:r>
              <a:rPr lang="en-US" sz="2000" dirty="0" smtClean="0"/>
              <a:t>As the manufacturing base moves from low sophistication to higher sophistication activities, new export opportunities arise</a:t>
            </a:r>
          </a:p>
          <a:p>
            <a:pPr lvl="1"/>
            <a:r>
              <a:rPr lang="en-US" sz="2000" dirty="0" smtClean="0"/>
              <a:t>Knowledge becomes more generalized and productivity rises</a:t>
            </a:r>
          </a:p>
          <a:p>
            <a:r>
              <a:rPr lang="en-US" dirty="0" smtClean="0"/>
              <a:t>More </a:t>
            </a:r>
            <a:r>
              <a:rPr lang="en-US" dirty="0" smtClean="0"/>
              <a:t>diverse economies have higher incomes.</a:t>
            </a:r>
          </a:p>
          <a:p>
            <a:pPr lvl="1"/>
            <a:r>
              <a:rPr lang="en-US" sz="2000" dirty="0" smtClean="0"/>
              <a:t>More diverse economies are better able to take advantage of opportunities in global markets </a:t>
            </a:r>
          </a:p>
          <a:p>
            <a:pPr lvl="1"/>
            <a:r>
              <a:rPr lang="en-US" sz="2000" dirty="0" smtClean="0"/>
              <a:t>A wide range of industrial activities provides a broad basis for the entry and exit of </a:t>
            </a:r>
            <a:r>
              <a:rPr lang="en-US" sz="2000" dirty="0" smtClean="0"/>
              <a:t>firms</a:t>
            </a:r>
          </a:p>
          <a:p>
            <a:r>
              <a:rPr lang="en-US" sz="3300" dirty="0" smtClean="0"/>
              <a:t>I</a:t>
            </a:r>
            <a:r>
              <a:rPr lang="en-US" dirty="0" smtClean="0"/>
              <a:t>ncreasing diversity and sophistication require breaking into the global economy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2000" b="1" dirty="0" smtClean="0"/>
              <a:t>What you make matters:  </a:t>
            </a:r>
            <a:r>
              <a:rPr lang="en-US" sz="2000" dirty="0" smtClean="0"/>
              <a:t>Fast growing countries were all increasing the intensity of high  sophistication manufacturing. Slow growing countries were not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 </a:t>
            </a:r>
            <a:r>
              <a:rPr lang="en-US" sz="1600" b="1" dirty="0" smtClean="0"/>
              <a:t>Evolution of production intensity 1975-2005</a:t>
            </a:r>
            <a:endParaRPr lang="en-US" sz="2000" dirty="0"/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 bwMode="auto">
          <a:xfrm>
            <a:off x="838200" y="1524000"/>
            <a:ext cx="7543800" cy="4572000"/>
            <a:chOff x="0" y="0"/>
            <a:chExt cx="7665" cy="5300"/>
          </a:xfrm>
        </p:grpSpPr>
        <p:sp>
          <p:nvSpPr>
            <p:cNvPr id="6" name="AutoShape 5"/>
            <p:cNvSpPr>
              <a:spLocks noChangeAspect="1" noChangeArrowheads="1"/>
            </p:cNvSpPr>
            <p:nvPr/>
          </p:nvSpPr>
          <p:spPr bwMode="auto">
            <a:xfrm>
              <a:off x="0" y="0"/>
              <a:ext cx="7665" cy="5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652" y="279"/>
              <a:ext cx="6730" cy="4150"/>
            </a:xfrm>
            <a:prstGeom prst="rect">
              <a:avLst/>
            </a:prstGeom>
            <a:noFill/>
            <a:ln w="889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8" name="Line 7"/>
            <p:cNvSpPr>
              <a:spLocks noChangeShapeType="1"/>
            </p:cNvSpPr>
            <p:nvPr/>
          </p:nvSpPr>
          <p:spPr bwMode="auto">
            <a:xfrm>
              <a:off x="652" y="1955"/>
              <a:ext cx="6730" cy="0"/>
            </a:xfrm>
            <a:prstGeom prst="line">
              <a:avLst/>
            </a:prstGeom>
            <a:noFill/>
            <a:ln w="8890">
              <a:solidFill>
                <a:srgbClr val="30303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1998" y="1875"/>
              <a:ext cx="4689" cy="452"/>
            </a:xfrm>
            <a:custGeom>
              <a:avLst/>
              <a:gdLst>
                <a:gd name="T0" fmla="*/ 0 w 331"/>
                <a:gd name="T1" fmla="*/ 14118180 h 34"/>
                <a:gd name="T2" fmla="*/ 188837322 w 331"/>
                <a:gd name="T3" fmla="*/ 0 h 34"/>
                <a:gd name="T4" fmla="*/ 183120427 w 331"/>
                <a:gd name="T5" fmla="*/ 2904086 h 34"/>
                <a:gd name="T6" fmla="*/ 0 60000 65536"/>
                <a:gd name="T7" fmla="*/ 0 60000 65536"/>
                <a:gd name="T8" fmla="*/ 0 60000 65536"/>
                <a:gd name="T9" fmla="*/ 0 w 331"/>
                <a:gd name="T10" fmla="*/ 0 h 34"/>
                <a:gd name="T11" fmla="*/ 331 w 331"/>
                <a:gd name="T12" fmla="*/ 34 h 3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1" h="34">
                  <a:moveTo>
                    <a:pt x="0" y="34"/>
                  </a:moveTo>
                  <a:lnTo>
                    <a:pt x="331" y="0"/>
                  </a:lnTo>
                  <a:lnTo>
                    <a:pt x="321" y="7"/>
                  </a:lnTo>
                </a:path>
              </a:pathLst>
            </a:custGeom>
            <a:noFill/>
            <a:ln w="2730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 flipH="1" flipV="1">
              <a:off x="6532" y="1822"/>
              <a:ext cx="155" cy="53"/>
            </a:xfrm>
            <a:prstGeom prst="line">
              <a:avLst/>
            </a:prstGeom>
            <a:noFill/>
            <a:ln w="2730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2040" y="3618"/>
              <a:ext cx="4251" cy="492"/>
            </a:xfrm>
            <a:custGeom>
              <a:avLst/>
              <a:gdLst>
                <a:gd name="T0" fmla="*/ 0 w 300"/>
                <a:gd name="T1" fmla="*/ 0 h 37"/>
                <a:gd name="T2" fmla="*/ 171384890 w 300"/>
                <a:gd name="T3" fmla="*/ 13726385 h 37"/>
                <a:gd name="T4" fmla="*/ 165094206 w 300"/>
                <a:gd name="T5" fmla="*/ 15381582 h 37"/>
                <a:gd name="T6" fmla="*/ 0 60000 65536"/>
                <a:gd name="T7" fmla="*/ 0 60000 65536"/>
                <a:gd name="T8" fmla="*/ 0 60000 65536"/>
                <a:gd name="T9" fmla="*/ 0 w 300"/>
                <a:gd name="T10" fmla="*/ 0 h 37"/>
                <a:gd name="T11" fmla="*/ 300 w 300"/>
                <a:gd name="T12" fmla="*/ 37 h 3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00" h="37">
                  <a:moveTo>
                    <a:pt x="0" y="0"/>
                  </a:moveTo>
                  <a:lnTo>
                    <a:pt x="300" y="33"/>
                  </a:lnTo>
                  <a:lnTo>
                    <a:pt x="289" y="37"/>
                  </a:lnTo>
                </a:path>
              </a:pathLst>
            </a:custGeom>
            <a:noFill/>
            <a:ln w="27305">
              <a:solidFill>
                <a:srgbClr val="FF7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 flipH="1" flipV="1">
              <a:off x="6149" y="3963"/>
              <a:ext cx="142" cy="93"/>
            </a:xfrm>
            <a:prstGeom prst="line">
              <a:avLst/>
            </a:prstGeom>
            <a:noFill/>
            <a:ln w="27305">
              <a:solidFill>
                <a:srgbClr val="FF7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1913" y="4017"/>
              <a:ext cx="4505" cy="212"/>
            </a:xfrm>
            <a:custGeom>
              <a:avLst/>
              <a:gdLst>
                <a:gd name="T0" fmla="*/ 0 w 318"/>
                <a:gd name="T1" fmla="*/ 6534263 h 16"/>
                <a:gd name="T2" fmla="*/ 181454020 w 318"/>
                <a:gd name="T3" fmla="*/ 0 h 16"/>
                <a:gd name="T4" fmla="*/ 175733409 w 318"/>
                <a:gd name="T5" fmla="*/ 2435575 h 16"/>
                <a:gd name="T6" fmla="*/ 0 60000 65536"/>
                <a:gd name="T7" fmla="*/ 0 60000 65536"/>
                <a:gd name="T8" fmla="*/ 0 60000 65536"/>
                <a:gd name="T9" fmla="*/ 0 w 318"/>
                <a:gd name="T10" fmla="*/ 0 h 16"/>
                <a:gd name="T11" fmla="*/ 318 w 318"/>
                <a:gd name="T12" fmla="*/ 16 h 1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8" h="16">
                  <a:moveTo>
                    <a:pt x="0" y="16"/>
                  </a:moveTo>
                  <a:lnTo>
                    <a:pt x="318" y="0"/>
                  </a:lnTo>
                  <a:lnTo>
                    <a:pt x="308" y="6"/>
                  </a:lnTo>
                </a:path>
              </a:pathLst>
            </a:custGeom>
            <a:noFill/>
            <a:ln w="2730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Line 13"/>
            <p:cNvSpPr>
              <a:spLocks noChangeShapeType="1"/>
            </p:cNvSpPr>
            <p:nvPr/>
          </p:nvSpPr>
          <p:spPr bwMode="auto">
            <a:xfrm flipH="1" flipV="1">
              <a:off x="6262" y="3950"/>
              <a:ext cx="156" cy="67"/>
            </a:xfrm>
            <a:prstGeom prst="line">
              <a:avLst/>
            </a:prstGeom>
            <a:noFill/>
            <a:ln w="2730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2054" y="3817"/>
              <a:ext cx="4492" cy="346"/>
            </a:xfrm>
            <a:custGeom>
              <a:avLst/>
              <a:gdLst>
                <a:gd name="T0" fmla="*/ 0 w 317"/>
                <a:gd name="T1" fmla="*/ 0 h 26"/>
                <a:gd name="T2" fmla="*/ 181117314 w 317"/>
                <a:gd name="T3" fmla="*/ 8750421 h 26"/>
                <a:gd name="T4" fmla="*/ 174829196 w 317"/>
                <a:gd name="T5" fmla="*/ 10850414 h 26"/>
                <a:gd name="T6" fmla="*/ 0 60000 65536"/>
                <a:gd name="T7" fmla="*/ 0 60000 65536"/>
                <a:gd name="T8" fmla="*/ 0 60000 65536"/>
                <a:gd name="T9" fmla="*/ 0 w 317"/>
                <a:gd name="T10" fmla="*/ 0 h 26"/>
                <a:gd name="T11" fmla="*/ 317 w 317"/>
                <a:gd name="T12" fmla="*/ 26 h 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7" h="26">
                  <a:moveTo>
                    <a:pt x="0" y="0"/>
                  </a:moveTo>
                  <a:lnTo>
                    <a:pt x="317" y="21"/>
                  </a:lnTo>
                  <a:lnTo>
                    <a:pt x="306" y="26"/>
                  </a:lnTo>
                </a:path>
              </a:pathLst>
            </a:custGeom>
            <a:noFill/>
            <a:ln w="2730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" name="Line 15"/>
            <p:cNvSpPr>
              <a:spLocks noChangeShapeType="1"/>
            </p:cNvSpPr>
            <p:nvPr/>
          </p:nvSpPr>
          <p:spPr bwMode="auto">
            <a:xfrm flipH="1" flipV="1">
              <a:off x="6404" y="4017"/>
              <a:ext cx="142" cy="79"/>
            </a:xfrm>
            <a:prstGeom prst="line">
              <a:avLst/>
            </a:prstGeom>
            <a:noFill/>
            <a:ln w="2730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2083" y="3019"/>
              <a:ext cx="4548" cy="293"/>
            </a:xfrm>
            <a:custGeom>
              <a:avLst/>
              <a:gdLst>
                <a:gd name="T0" fmla="*/ 0 w 321"/>
                <a:gd name="T1" fmla="*/ 9217767 h 22"/>
                <a:gd name="T2" fmla="*/ 183265855 w 321"/>
                <a:gd name="T3" fmla="*/ 0 h 22"/>
                <a:gd name="T4" fmla="*/ 177543368 w 321"/>
                <a:gd name="T5" fmla="*/ 2926843 h 22"/>
                <a:gd name="T6" fmla="*/ 0 60000 65536"/>
                <a:gd name="T7" fmla="*/ 0 60000 65536"/>
                <a:gd name="T8" fmla="*/ 0 60000 65536"/>
                <a:gd name="T9" fmla="*/ 0 w 321"/>
                <a:gd name="T10" fmla="*/ 0 h 22"/>
                <a:gd name="T11" fmla="*/ 321 w 321"/>
                <a:gd name="T12" fmla="*/ 22 h 2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21" h="22">
                  <a:moveTo>
                    <a:pt x="0" y="22"/>
                  </a:moveTo>
                  <a:lnTo>
                    <a:pt x="321" y="0"/>
                  </a:lnTo>
                  <a:lnTo>
                    <a:pt x="311" y="7"/>
                  </a:lnTo>
                </a:path>
              </a:pathLst>
            </a:custGeom>
            <a:noFill/>
            <a:ln w="2730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" name="Line 17"/>
            <p:cNvSpPr>
              <a:spLocks noChangeShapeType="1"/>
            </p:cNvSpPr>
            <p:nvPr/>
          </p:nvSpPr>
          <p:spPr bwMode="auto">
            <a:xfrm flipH="1" flipV="1">
              <a:off x="6489" y="2953"/>
              <a:ext cx="142" cy="66"/>
            </a:xfrm>
            <a:prstGeom prst="line">
              <a:avLst/>
            </a:prstGeom>
            <a:noFill/>
            <a:ln w="2730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 flipV="1">
              <a:off x="652" y="279"/>
              <a:ext cx="0" cy="4137"/>
            </a:xfrm>
            <a:prstGeom prst="line">
              <a:avLst/>
            </a:prstGeom>
            <a:noFill/>
            <a:ln w="889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 flipH="1">
              <a:off x="581" y="4309"/>
              <a:ext cx="71" cy="0"/>
            </a:xfrm>
            <a:prstGeom prst="line">
              <a:avLst/>
            </a:prstGeom>
            <a:noFill/>
            <a:ln w="889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 rot="-5400000">
              <a:off x="294" y="4320"/>
              <a:ext cx="228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 dirty="0">
                  <a:solidFill>
                    <a:srgbClr val="000000"/>
                  </a:solidFill>
                  <a:latin typeface="Calibri" pitchFamily="34" charset="0"/>
                </a:rPr>
                <a:t>-1.5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22" name="Line 21"/>
            <p:cNvSpPr>
              <a:spLocks noChangeShapeType="1"/>
            </p:cNvSpPr>
            <p:nvPr/>
          </p:nvSpPr>
          <p:spPr bwMode="auto">
            <a:xfrm flipH="1">
              <a:off x="581" y="3524"/>
              <a:ext cx="71" cy="0"/>
            </a:xfrm>
            <a:prstGeom prst="line">
              <a:avLst/>
            </a:prstGeom>
            <a:noFill/>
            <a:ln w="889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3" name="Rectangle 22"/>
            <p:cNvSpPr>
              <a:spLocks noChangeArrowheads="1"/>
            </p:cNvSpPr>
            <p:nvPr/>
          </p:nvSpPr>
          <p:spPr bwMode="auto">
            <a:xfrm rot="-5400000">
              <a:off x="349" y="3678"/>
              <a:ext cx="118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 dirty="0">
                  <a:solidFill>
                    <a:srgbClr val="000000"/>
                  </a:solidFill>
                  <a:latin typeface="Calibri" pitchFamily="34" charset="0"/>
                </a:rPr>
                <a:t>-1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24" name="Line 23"/>
            <p:cNvSpPr>
              <a:spLocks noChangeShapeType="1"/>
            </p:cNvSpPr>
            <p:nvPr/>
          </p:nvSpPr>
          <p:spPr bwMode="auto">
            <a:xfrm flipH="1">
              <a:off x="581" y="2740"/>
              <a:ext cx="71" cy="0"/>
            </a:xfrm>
            <a:prstGeom prst="line">
              <a:avLst/>
            </a:prstGeom>
            <a:noFill/>
            <a:ln w="889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 rot="-5400000">
              <a:off x="331" y="2844"/>
              <a:ext cx="154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 dirty="0">
                  <a:solidFill>
                    <a:srgbClr val="000000"/>
                  </a:solidFill>
                  <a:latin typeface="Calibri" pitchFamily="34" charset="0"/>
                </a:rPr>
                <a:t>-.5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26" name="Line 25"/>
            <p:cNvSpPr>
              <a:spLocks noChangeShapeType="1"/>
            </p:cNvSpPr>
            <p:nvPr/>
          </p:nvSpPr>
          <p:spPr bwMode="auto">
            <a:xfrm flipH="1">
              <a:off x="581" y="1955"/>
              <a:ext cx="71" cy="0"/>
            </a:xfrm>
            <a:prstGeom prst="line">
              <a:avLst/>
            </a:prstGeom>
            <a:noFill/>
            <a:ln w="889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7" name="Rectangle 26"/>
            <p:cNvSpPr>
              <a:spLocks noChangeArrowheads="1"/>
            </p:cNvSpPr>
            <p:nvPr/>
          </p:nvSpPr>
          <p:spPr bwMode="auto">
            <a:xfrm rot="-5400000">
              <a:off x="371" y="1954"/>
              <a:ext cx="73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 dirty="0">
                  <a:solidFill>
                    <a:srgbClr val="000000"/>
                  </a:solidFill>
                  <a:latin typeface="Calibri" pitchFamily="34" charset="0"/>
                </a:rPr>
                <a:t>0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28" name="Line 27"/>
            <p:cNvSpPr>
              <a:spLocks noChangeShapeType="1"/>
            </p:cNvSpPr>
            <p:nvPr/>
          </p:nvSpPr>
          <p:spPr bwMode="auto">
            <a:xfrm flipH="1">
              <a:off x="581" y="1170"/>
              <a:ext cx="71" cy="0"/>
            </a:xfrm>
            <a:prstGeom prst="line">
              <a:avLst/>
            </a:prstGeom>
            <a:noFill/>
            <a:ln w="889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9" name="Rectangle 28"/>
            <p:cNvSpPr>
              <a:spLocks noChangeArrowheads="1"/>
            </p:cNvSpPr>
            <p:nvPr/>
          </p:nvSpPr>
          <p:spPr bwMode="auto">
            <a:xfrm rot="-5400000">
              <a:off x="354" y="1331"/>
              <a:ext cx="11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 dirty="0">
                  <a:solidFill>
                    <a:srgbClr val="000000"/>
                  </a:solidFill>
                  <a:latin typeface="Calibri" pitchFamily="34" charset="0"/>
                </a:rPr>
                <a:t>.5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30" name="Line 29"/>
            <p:cNvSpPr>
              <a:spLocks noChangeShapeType="1"/>
            </p:cNvSpPr>
            <p:nvPr/>
          </p:nvSpPr>
          <p:spPr bwMode="auto">
            <a:xfrm flipH="1">
              <a:off x="581" y="386"/>
              <a:ext cx="71" cy="0"/>
            </a:xfrm>
            <a:prstGeom prst="line">
              <a:avLst/>
            </a:prstGeom>
            <a:noFill/>
            <a:ln w="889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1" name="Rectangle 30"/>
            <p:cNvSpPr>
              <a:spLocks noChangeArrowheads="1"/>
            </p:cNvSpPr>
            <p:nvPr/>
          </p:nvSpPr>
          <p:spPr bwMode="auto">
            <a:xfrm rot="-5400000">
              <a:off x="375" y="387"/>
              <a:ext cx="73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 dirty="0">
                  <a:solidFill>
                    <a:srgbClr val="000000"/>
                  </a:solidFill>
                  <a:latin typeface="Calibri" pitchFamily="34" charset="0"/>
                </a:rPr>
                <a:t>1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32" name="Line 31"/>
            <p:cNvSpPr>
              <a:spLocks noChangeShapeType="1"/>
            </p:cNvSpPr>
            <p:nvPr/>
          </p:nvSpPr>
          <p:spPr bwMode="auto">
            <a:xfrm>
              <a:off x="652" y="4416"/>
              <a:ext cx="6730" cy="0"/>
            </a:xfrm>
            <a:prstGeom prst="line">
              <a:avLst/>
            </a:prstGeom>
            <a:noFill/>
            <a:ln w="889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3" name="Line 32"/>
            <p:cNvSpPr>
              <a:spLocks noChangeShapeType="1"/>
            </p:cNvSpPr>
            <p:nvPr/>
          </p:nvSpPr>
          <p:spPr bwMode="auto">
            <a:xfrm>
              <a:off x="765" y="4416"/>
              <a:ext cx="0" cy="66"/>
            </a:xfrm>
            <a:prstGeom prst="line">
              <a:avLst/>
            </a:prstGeom>
            <a:noFill/>
            <a:ln w="889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4" name="Rectangle 33"/>
            <p:cNvSpPr>
              <a:spLocks noChangeArrowheads="1"/>
            </p:cNvSpPr>
            <p:nvPr/>
          </p:nvSpPr>
          <p:spPr bwMode="auto">
            <a:xfrm>
              <a:off x="495" y="4523"/>
              <a:ext cx="258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 dirty="0">
                  <a:solidFill>
                    <a:srgbClr val="000000"/>
                  </a:solidFill>
                  <a:latin typeface="Calibri" pitchFamily="34" charset="0"/>
                </a:rPr>
                <a:t>6000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35" name="Line 34"/>
            <p:cNvSpPr>
              <a:spLocks noChangeShapeType="1"/>
            </p:cNvSpPr>
            <p:nvPr/>
          </p:nvSpPr>
          <p:spPr bwMode="auto">
            <a:xfrm>
              <a:off x="1856" y="4416"/>
              <a:ext cx="0" cy="66"/>
            </a:xfrm>
            <a:prstGeom prst="line">
              <a:avLst/>
            </a:prstGeom>
            <a:noFill/>
            <a:ln w="889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6" name="Rectangle 35"/>
            <p:cNvSpPr>
              <a:spLocks noChangeArrowheads="1"/>
            </p:cNvSpPr>
            <p:nvPr/>
          </p:nvSpPr>
          <p:spPr bwMode="auto">
            <a:xfrm>
              <a:off x="1587" y="4523"/>
              <a:ext cx="258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 dirty="0">
                  <a:solidFill>
                    <a:srgbClr val="000000"/>
                  </a:solidFill>
                  <a:latin typeface="Calibri" pitchFamily="34" charset="0"/>
                </a:rPr>
                <a:t>8000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37" name="Line 36"/>
            <p:cNvSpPr>
              <a:spLocks noChangeShapeType="1"/>
            </p:cNvSpPr>
            <p:nvPr/>
          </p:nvSpPr>
          <p:spPr bwMode="auto">
            <a:xfrm>
              <a:off x="2933" y="4416"/>
              <a:ext cx="0" cy="66"/>
            </a:xfrm>
            <a:prstGeom prst="line">
              <a:avLst/>
            </a:prstGeom>
            <a:noFill/>
            <a:ln w="889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8" name="Rectangle 37"/>
            <p:cNvSpPr>
              <a:spLocks noChangeArrowheads="1"/>
            </p:cNvSpPr>
            <p:nvPr/>
          </p:nvSpPr>
          <p:spPr bwMode="auto">
            <a:xfrm>
              <a:off x="2608" y="4523"/>
              <a:ext cx="323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 dirty="0">
                  <a:solidFill>
                    <a:srgbClr val="000000"/>
                  </a:solidFill>
                  <a:latin typeface="Calibri" pitchFamily="34" charset="0"/>
                </a:rPr>
                <a:t>10000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39" name="Line 38"/>
            <p:cNvSpPr>
              <a:spLocks noChangeShapeType="1"/>
            </p:cNvSpPr>
            <p:nvPr/>
          </p:nvSpPr>
          <p:spPr bwMode="auto">
            <a:xfrm>
              <a:off x="4010" y="4416"/>
              <a:ext cx="0" cy="66"/>
            </a:xfrm>
            <a:prstGeom prst="line">
              <a:avLst/>
            </a:prstGeom>
            <a:noFill/>
            <a:ln w="889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Rectangle 39"/>
            <p:cNvSpPr>
              <a:spLocks noChangeArrowheads="1"/>
            </p:cNvSpPr>
            <p:nvPr/>
          </p:nvSpPr>
          <p:spPr bwMode="auto">
            <a:xfrm>
              <a:off x="3686" y="4523"/>
              <a:ext cx="322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 dirty="0">
                  <a:solidFill>
                    <a:srgbClr val="000000"/>
                  </a:solidFill>
                  <a:latin typeface="Calibri" pitchFamily="34" charset="0"/>
                </a:rPr>
                <a:t>12000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41" name="Line 40"/>
            <p:cNvSpPr>
              <a:spLocks noChangeShapeType="1"/>
            </p:cNvSpPr>
            <p:nvPr/>
          </p:nvSpPr>
          <p:spPr bwMode="auto">
            <a:xfrm>
              <a:off x="5101" y="4416"/>
              <a:ext cx="0" cy="66"/>
            </a:xfrm>
            <a:prstGeom prst="line">
              <a:avLst/>
            </a:prstGeom>
            <a:noFill/>
            <a:ln w="889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2" name="Rectangle 41"/>
            <p:cNvSpPr>
              <a:spLocks noChangeArrowheads="1"/>
            </p:cNvSpPr>
            <p:nvPr/>
          </p:nvSpPr>
          <p:spPr bwMode="auto">
            <a:xfrm>
              <a:off x="4774" y="4523"/>
              <a:ext cx="323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 dirty="0">
                  <a:solidFill>
                    <a:srgbClr val="000000"/>
                  </a:solidFill>
                  <a:latin typeface="Calibri" pitchFamily="34" charset="0"/>
                </a:rPr>
                <a:t>14000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43" name="Line 42"/>
            <p:cNvSpPr>
              <a:spLocks noChangeShapeType="1"/>
            </p:cNvSpPr>
            <p:nvPr/>
          </p:nvSpPr>
          <p:spPr bwMode="auto">
            <a:xfrm>
              <a:off x="6177" y="4416"/>
              <a:ext cx="0" cy="66"/>
            </a:xfrm>
            <a:prstGeom prst="line">
              <a:avLst/>
            </a:prstGeom>
            <a:noFill/>
            <a:ln w="889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4" name="Rectangle 43"/>
            <p:cNvSpPr>
              <a:spLocks noChangeArrowheads="1"/>
            </p:cNvSpPr>
            <p:nvPr/>
          </p:nvSpPr>
          <p:spPr bwMode="auto">
            <a:xfrm>
              <a:off x="5850" y="4523"/>
              <a:ext cx="323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 dirty="0">
                  <a:solidFill>
                    <a:srgbClr val="000000"/>
                  </a:solidFill>
                  <a:latin typeface="Calibri" pitchFamily="34" charset="0"/>
                </a:rPr>
                <a:t>16000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45" name="Line 44"/>
            <p:cNvSpPr>
              <a:spLocks noChangeShapeType="1"/>
            </p:cNvSpPr>
            <p:nvPr/>
          </p:nvSpPr>
          <p:spPr bwMode="auto">
            <a:xfrm>
              <a:off x="7254" y="4416"/>
              <a:ext cx="0" cy="66"/>
            </a:xfrm>
            <a:prstGeom prst="line">
              <a:avLst/>
            </a:prstGeom>
            <a:noFill/>
            <a:ln w="889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6" name="Rectangle 45"/>
            <p:cNvSpPr>
              <a:spLocks noChangeArrowheads="1"/>
            </p:cNvSpPr>
            <p:nvPr/>
          </p:nvSpPr>
          <p:spPr bwMode="auto">
            <a:xfrm>
              <a:off x="6928" y="4523"/>
              <a:ext cx="322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 dirty="0">
                  <a:solidFill>
                    <a:srgbClr val="000000"/>
                  </a:solidFill>
                  <a:latin typeface="Calibri" pitchFamily="34" charset="0"/>
                </a:rPr>
                <a:t>18000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47" name="Rectangle 46"/>
            <p:cNvSpPr>
              <a:spLocks noChangeArrowheads="1"/>
            </p:cNvSpPr>
            <p:nvPr/>
          </p:nvSpPr>
          <p:spPr bwMode="auto">
            <a:xfrm>
              <a:off x="1453" y="4748"/>
              <a:ext cx="372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dirty="0">
                  <a:solidFill>
                    <a:srgbClr val="000000"/>
                  </a:solidFill>
                  <a:latin typeface="Calibri" pitchFamily="34" charset="0"/>
                </a:rPr>
                <a:t>Income per capita associated with sector of production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48" name="Freeform 47"/>
            <p:cNvSpPr>
              <a:spLocks noEditPoints="1"/>
            </p:cNvSpPr>
            <p:nvPr/>
          </p:nvSpPr>
          <p:spPr bwMode="auto">
            <a:xfrm>
              <a:off x="2508" y="279"/>
              <a:ext cx="4874" cy="466"/>
            </a:xfrm>
            <a:custGeom>
              <a:avLst/>
              <a:gdLst>
                <a:gd name="T0" fmla="*/ 0 w 4874"/>
                <a:gd name="T1" fmla="*/ 0 h 466"/>
                <a:gd name="T2" fmla="*/ 0 w 4874"/>
                <a:gd name="T3" fmla="*/ 0 h 466"/>
                <a:gd name="T4" fmla="*/ 4859 w 4874"/>
                <a:gd name="T5" fmla="*/ 0 h 466"/>
                <a:gd name="T6" fmla="*/ 4874 w 4874"/>
                <a:gd name="T7" fmla="*/ 0 h 466"/>
                <a:gd name="T8" fmla="*/ 4874 w 4874"/>
                <a:gd name="T9" fmla="*/ 452 h 466"/>
                <a:gd name="T10" fmla="*/ 4859 w 4874"/>
                <a:gd name="T11" fmla="*/ 466 h 466"/>
                <a:gd name="T12" fmla="*/ 0 w 4874"/>
                <a:gd name="T13" fmla="*/ 466 h 466"/>
                <a:gd name="T14" fmla="*/ 0 w 4874"/>
                <a:gd name="T15" fmla="*/ 452 h 466"/>
                <a:gd name="T16" fmla="*/ 0 w 4874"/>
                <a:gd name="T17" fmla="*/ 0 h 466"/>
                <a:gd name="T18" fmla="*/ 14 w 4874"/>
                <a:gd name="T19" fmla="*/ 452 h 466"/>
                <a:gd name="T20" fmla="*/ 0 w 4874"/>
                <a:gd name="T21" fmla="*/ 452 h 466"/>
                <a:gd name="T22" fmla="*/ 4859 w 4874"/>
                <a:gd name="T23" fmla="*/ 452 h 466"/>
                <a:gd name="T24" fmla="*/ 4859 w 4874"/>
                <a:gd name="T25" fmla="*/ 452 h 466"/>
                <a:gd name="T26" fmla="*/ 4859 w 4874"/>
                <a:gd name="T27" fmla="*/ 0 h 466"/>
                <a:gd name="T28" fmla="*/ 4859 w 4874"/>
                <a:gd name="T29" fmla="*/ 14 h 466"/>
                <a:gd name="T30" fmla="*/ 0 w 4874"/>
                <a:gd name="T31" fmla="*/ 14 h 466"/>
                <a:gd name="T32" fmla="*/ 14 w 4874"/>
                <a:gd name="T33" fmla="*/ 0 h 466"/>
                <a:gd name="T34" fmla="*/ 14 w 4874"/>
                <a:gd name="T35" fmla="*/ 452 h 46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4874"/>
                <a:gd name="T55" fmla="*/ 0 h 466"/>
                <a:gd name="T56" fmla="*/ 4874 w 4874"/>
                <a:gd name="T57" fmla="*/ 466 h 46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4874" h="466">
                  <a:moveTo>
                    <a:pt x="0" y="0"/>
                  </a:moveTo>
                  <a:lnTo>
                    <a:pt x="0" y="0"/>
                  </a:lnTo>
                  <a:lnTo>
                    <a:pt x="4859" y="0"/>
                  </a:lnTo>
                  <a:lnTo>
                    <a:pt x="4874" y="0"/>
                  </a:lnTo>
                  <a:lnTo>
                    <a:pt x="4874" y="452"/>
                  </a:lnTo>
                  <a:lnTo>
                    <a:pt x="4859" y="466"/>
                  </a:lnTo>
                  <a:lnTo>
                    <a:pt x="0" y="466"/>
                  </a:lnTo>
                  <a:lnTo>
                    <a:pt x="0" y="452"/>
                  </a:lnTo>
                  <a:lnTo>
                    <a:pt x="0" y="0"/>
                  </a:lnTo>
                  <a:close/>
                  <a:moveTo>
                    <a:pt x="14" y="452"/>
                  </a:moveTo>
                  <a:lnTo>
                    <a:pt x="0" y="452"/>
                  </a:lnTo>
                  <a:lnTo>
                    <a:pt x="4859" y="452"/>
                  </a:lnTo>
                  <a:lnTo>
                    <a:pt x="4859" y="0"/>
                  </a:lnTo>
                  <a:lnTo>
                    <a:pt x="4859" y="14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4" y="452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9" name="Rectangle 48"/>
            <p:cNvSpPr>
              <a:spLocks noChangeArrowheads="1"/>
            </p:cNvSpPr>
            <p:nvPr/>
          </p:nvSpPr>
          <p:spPr bwMode="auto">
            <a:xfrm>
              <a:off x="2863" y="305"/>
              <a:ext cx="4154" cy="2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 dirty="0">
                  <a:solidFill>
                    <a:srgbClr val="000000"/>
                  </a:solidFill>
                  <a:latin typeface="Calibri" pitchFamily="34" charset="0"/>
                </a:rPr>
                <a:t>      Relatively       sophisticated  industries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50" name="Rectangle 49"/>
            <p:cNvSpPr>
              <a:spLocks noChangeArrowheads="1"/>
            </p:cNvSpPr>
            <p:nvPr/>
          </p:nvSpPr>
          <p:spPr bwMode="auto">
            <a:xfrm>
              <a:off x="5228" y="305"/>
              <a:ext cx="69" cy="2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 dirty="0">
                  <a:solidFill>
                    <a:srgbClr val="000000"/>
                  </a:solidFill>
                  <a:latin typeface="Calibri" pitchFamily="34" charset="0"/>
                </a:rPr>
                <a:t>-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51" name="Rectangle 50"/>
            <p:cNvSpPr>
              <a:spLocks noChangeArrowheads="1"/>
            </p:cNvSpPr>
            <p:nvPr/>
          </p:nvSpPr>
          <p:spPr bwMode="auto">
            <a:xfrm>
              <a:off x="5327" y="306"/>
              <a:ext cx="644" cy="7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2" name="Rectangle 51"/>
            <p:cNvSpPr>
              <a:spLocks noChangeArrowheads="1"/>
            </p:cNvSpPr>
            <p:nvPr/>
          </p:nvSpPr>
          <p:spPr bwMode="auto">
            <a:xfrm>
              <a:off x="6008" y="305"/>
              <a:ext cx="59" cy="2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 dirty="0">
                  <a:solidFill>
                    <a:srgbClr val="000000"/>
                  </a:solidFill>
                  <a:latin typeface="Calibri" pitchFamily="34" charset="0"/>
                </a:rPr>
                <a:t> 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53" name="Rectangle 52"/>
            <p:cNvSpPr>
              <a:spLocks noChangeArrowheads="1"/>
            </p:cNvSpPr>
            <p:nvPr/>
          </p:nvSpPr>
          <p:spPr bwMode="auto">
            <a:xfrm>
              <a:off x="1077" y="3618"/>
              <a:ext cx="631" cy="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 dirty="0">
                  <a:solidFill>
                    <a:srgbClr val="FF0000"/>
                  </a:solidFill>
                  <a:latin typeface="Calibri" pitchFamily="34" charset="0"/>
                </a:rPr>
                <a:t>stagnant 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54" name="Rectangle 53"/>
            <p:cNvSpPr>
              <a:spLocks noChangeArrowheads="1"/>
            </p:cNvSpPr>
            <p:nvPr/>
          </p:nvSpPr>
          <p:spPr bwMode="auto">
            <a:xfrm>
              <a:off x="1077" y="3885"/>
              <a:ext cx="252" cy="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 dirty="0">
                  <a:solidFill>
                    <a:srgbClr val="FF0000"/>
                  </a:solidFill>
                  <a:latin typeface="Calibri" pitchFamily="34" charset="0"/>
                </a:rPr>
                <a:t>mid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55" name="Rectangle 54"/>
            <p:cNvSpPr>
              <a:spLocks noChangeArrowheads="1"/>
            </p:cNvSpPr>
            <p:nvPr/>
          </p:nvSpPr>
          <p:spPr bwMode="auto">
            <a:xfrm>
              <a:off x="1445" y="3885"/>
              <a:ext cx="47" cy="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 dirty="0">
                  <a:solidFill>
                    <a:srgbClr val="FF0000"/>
                  </a:solidFill>
                  <a:latin typeface="Calibri" pitchFamily="34" charset="0"/>
                </a:rPr>
                <a:t>-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56" name="Rectangle 55"/>
            <p:cNvSpPr>
              <a:spLocks noChangeArrowheads="1"/>
            </p:cNvSpPr>
            <p:nvPr/>
          </p:nvSpPr>
          <p:spPr bwMode="auto">
            <a:xfrm>
              <a:off x="1515" y="3885"/>
              <a:ext cx="496" cy="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 dirty="0">
                  <a:solidFill>
                    <a:srgbClr val="FF0000"/>
                  </a:solidFill>
                  <a:latin typeface="Calibri" pitchFamily="34" charset="0"/>
                </a:rPr>
                <a:t>income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57" name="Rectangle 56"/>
            <p:cNvSpPr>
              <a:spLocks noChangeArrowheads="1"/>
            </p:cNvSpPr>
            <p:nvPr/>
          </p:nvSpPr>
          <p:spPr bwMode="auto">
            <a:xfrm>
              <a:off x="3883" y="4139"/>
              <a:ext cx="774" cy="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 dirty="0">
                  <a:solidFill>
                    <a:srgbClr val="00682F"/>
                  </a:solidFill>
                  <a:latin typeface="Calibri" pitchFamily="34" charset="0"/>
                </a:rPr>
                <a:t>Fast Growing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58" name="Rectangle 57"/>
            <p:cNvSpPr>
              <a:spLocks noChangeArrowheads="1"/>
            </p:cNvSpPr>
            <p:nvPr/>
          </p:nvSpPr>
          <p:spPr bwMode="auto">
            <a:xfrm>
              <a:off x="4875" y="4139"/>
              <a:ext cx="235" cy="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 dirty="0">
                  <a:solidFill>
                    <a:srgbClr val="00682F"/>
                  </a:solidFill>
                  <a:latin typeface="Calibri" pitchFamily="34" charset="0"/>
                </a:rPr>
                <a:t>low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59" name="Rectangle 58"/>
            <p:cNvSpPr>
              <a:spLocks noChangeArrowheads="1"/>
            </p:cNvSpPr>
            <p:nvPr/>
          </p:nvSpPr>
          <p:spPr bwMode="auto">
            <a:xfrm>
              <a:off x="5228" y="4137"/>
              <a:ext cx="47" cy="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 dirty="0">
                  <a:solidFill>
                    <a:srgbClr val="00682F"/>
                  </a:solidFill>
                  <a:latin typeface="Calibri" pitchFamily="34" charset="0"/>
                </a:rPr>
                <a:t>-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60" name="Rectangle 59"/>
            <p:cNvSpPr>
              <a:spLocks noChangeArrowheads="1"/>
            </p:cNvSpPr>
            <p:nvPr/>
          </p:nvSpPr>
          <p:spPr bwMode="auto">
            <a:xfrm>
              <a:off x="5300" y="4139"/>
              <a:ext cx="497" cy="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 dirty="0">
                  <a:solidFill>
                    <a:srgbClr val="00682F"/>
                  </a:solidFill>
                  <a:latin typeface="Calibri" pitchFamily="34" charset="0"/>
                </a:rPr>
                <a:t>income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61" name="Rectangle 60"/>
            <p:cNvSpPr>
              <a:spLocks noChangeArrowheads="1"/>
            </p:cNvSpPr>
            <p:nvPr/>
          </p:nvSpPr>
          <p:spPr bwMode="auto">
            <a:xfrm>
              <a:off x="3841" y="3485"/>
              <a:ext cx="866" cy="1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 dirty="0">
                  <a:solidFill>
                    <a:srgbClr val="FE9802"/>
                  </a:solidFill>
                  <a:latin typeface="Calibri" pitchFamily="34" charset="0"/>
                </a:rPr>
                <a:t>stagnant low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62" name="Rectangle 61"/>
            <p:cNvSpPr>
              <a:spLocks noChangeArrowheads="1"/>
            </p:cNvSpPr>
            <p:nvPr/>
          </p:nvSpPr>
          <p:spPr bwMode="auto">
            <a:xfrm>
              <a:off x="5086" y="3485"/>
              <a:ext cx="47" cy="1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 dirty="0">
                  <a:solidFill>
                    <a:srgbClr val="FE9802"/>
                  </a:solidFill>
                  <a:latin typeface="Calibri" pitchFamily="34" charset="0"/>
                </a:rPr>
                <a:t>-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63" name="Rectangle 62"/>
            <p:cNvSpPr>
              <a:spLocks noChangeArrowheads="1"/>
            </p:cNvSpPr>
            <p:nvPr/>
          </p:nvSpPr>
          <p:spPr bwMode="auto">
            <a:xfrm>
              <a:off x="5158" y="3485"/>
              <a:ext cx="497" cy="1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 dirty="0">
                  <a:solidFill>
                    <a:srgbClr val="FE9802"/>
                  </a:solidFill>
                  <a:latin typeface="Calibri" pitchFamily="34" charset="0"/>
                </a:rPr>
                <a:t>income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64" name="Rectangle 63"/>
            <p:cNvSpPr>
              <a:spLocks noChangeArrowheads="1"/>
            </p:cNvSpPr>
            <p:nvPr/>
          </p:nvSpPr>
          <p:spPr bwMode="auto">
            <a:xfrm>
              <a:off x="5483" y="1450"/>
              <a:ext cx="450" cy="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 dirty="0">
                  <a:solidFill>
                    <a:srgbClr val="000000"/>
                  </a:solidFill>
                  <a:latin typeface="Calibri" pitchFamily="34" charset="0"/>
                </a:rPr>
                <a:t>OECD 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65" name="Rectangle 64"/>
            <p:cNvSpPr>
              <a:spLocks noChangeArrowheads="1"/>
            </p:cNvSpPr>
            <p:nvPr/>
          </p:nvSpPr>
          <p:spPr bwMode="auto">
            <a:xfrm>
              <a:off x="2465" y="2540"/>
              <a:ext cx="806" cy="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 dirty="0">
                  <a:solidFill>
                    <a:srgbClr val="032B6D"/>
                  </a:solidFill>
                  <a:latin typeface="Calibri" pitchFamily="34" charset="0"/>
                </a:rPr>
                <a:t>Fast Growing 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66" name="Rectangle 65"/>
            <p:cNvSpPr>
              <a:spLocks noChangeArrowheads="1"/>
            </p:cNvSpPr>
            <p:nvPr/>
          </p:nvSpPr>
          <p:spPr bwMode="auto">
            <a:xfrm>
              <a:off x="2465" y="2808"/>
              <a:ext cx="251" cy="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 dirty="0">
                  <a:solidFill>
                    <a:srgbClr val="032B6D"/>
                  </a:solidFill>
                  <a:latin typeface="Calibri" pitchFamily="34" charset="0"/>
                </a:rPr>
                <a:t>mid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67" name="Rectangle 66"/>
            <p:cNvSpPr>
              <a:spLocks noChangeArrowheads="1"/>
            </p:cNvSpPr>
            <p:nvPr/>
          </p:nvSpPr>
          <p:spPr bwMode="auto">
            <a:xfrm>
              <a:off x="2834" y="2806"/>
              <a:ext cx="47" cy="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 dirty="0">
                  <a:solidFill>
                    <a:srgbClr val="032B6D"/>
                  </a:solidFill>
                  <a:latin typeface="Calibri" pitchFamily="34" charset="0"/>
                </a:rPr>
                <a:t>-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68" name="Rectangle 67"/>
            <p:cNvSpPr>
              <a:spLocks noChangeArrowheads="1"/>
            </p:cNvSpPr>
            <p:nvPr/>
          </p:nvSpPr>
          <p:spPr bwMode="auto">
            <a:xfrm>
              <a:off x="2905" y="2808"/>
              <a:ext cx="497" cy="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 dirty="0">
                  <a:solidFill>
                    <a:srgbClr val="032B6D"/>
                  </a:solidFill>
                  <a:latin typeface="Calibri" pitchFamily="34" charset="0"/>
                </a:rPr>
                <a:t>income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69" name="Freeform 68"/>
            <p:cNvSpPr>
              <a:spLocks noEditPoints="1"/>
            </p:cNvSpPr>
            <p:nvPr/>
          </p:nvSpPr>
          <p:spPr bwMode="auto">
            <a:xfrm>
              <a:off x="765" y="1503"/>
              <a:ext cx="2848" cy="465"/>
            </a:xfrm>
            <a:custGeom>
              <a:avLst/>
              <a:gdLst>
                <a:gd name="T0" fmla="*/ 0 w 2848"/>
                <a:gd name="T1" fmla="*/ 0 h 465"/>
                <a:gd name="T2" fmla="*/ 0 w 2848"/>
                <a:gd name="T3" fmla="*/ 0 h 465"/>
                <a:gd name="T4" fmla="*/ 2834 w 2848"/>
                <a:gd name="T5" fmla="*/ 0 h 465"/>
                <a:gd name="T6" fmla="*/ 2848 w 2848"/>
                <a:gd name="T7" fmla="*/ 0 h 465"/>
                <a:gd name="T8" fmla="*/ 2848 w 2848"/>
                <a:gd name="T9" fmla="*/ 452 h 465"/>
                <a:gd name="T10" fmla="*/ 2834 w 2848"/>
                <a:gd name="T11" fmla="*/ 465 h 465"/>
                <a:gd name="T12" fmla="*/ 0 w 2848"/>
                <a:gd name="T13" fmla="*/ 465 h 465"/>
                <a:gd name="T14" fmla="*/ 0 w 2848"/>
                <a:gd name="T15" fmla="*/ 452 h 465"/>
                <a:gd name="T16" fmla="*/ 0 w 2848"/>
                <a:gd name="T17" fmla="*/ 0 h 465"/>
                <a:gd name="T18" fmla="*/ 14 w 2848"/>
                <a:gd name="T19" fmla="*/ 452 h 465"/>
                <a:gd name="T20" fmla="*/ 0 w 2848"/>
                <a:gd name="T21" fmla="*/ 452 h 465"/>
                <a:gd name="T22" fmla="*/ 2834 w 2848"/>
                <a:gd name="T23" fmla="*/ 452 h 465"/>
                <a:gd name="T24" fmla="*/ 2834 w 2848"/>
                <a:gd name="T25" fmla="*/ 452 h 465"/>
                <a:gd name="T26" fmla="*/ 2834 w 2848"/>
                <a:gd name="T27" fmla="*/ 0 h 465"/>
                <a:gd name="T28" fmla="*/ 2834 w 2848"/>
                <a:gd name="T29" fmla="*/ 13 h 465"/>
                <a:gd name="T30" fmla="*/ 0 w 2848"/>
                <a:gd name="T31" fmla="*/ 13 h 465"/>
                <a:gd name="T32" fmla="*/ 14 w 2848"/>
                <a:gd name="T33" fmla="*/ 0 h 465"/>
                <a:gd name="T34" fmla="*/ 14 w 2848"/>
                <a:gd name="T35" fmla="*/ 452 h 46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848"/>
                <a:gd name="T55" fmla="*/ 0 h 465"/>
                <a:gd name="T56" fmla="*/ 2848 w 2848"/>
                <a:gd name="T57" fmla="*/ 465 h 46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848" h="465">
                  <a:moveTo>
                    <a:pt x="0" y="0"/>
                  </a:moveTo>
                  <a:lnTo>
                    <a:pt x="0" y="0"/>
                  </a:lnTo>
                  <a:lnTo>
                    <a:pt x="2834" y="0"/>
                  </a:lnTo>
                  <a:lnTo>
                    <a:pt x="2848" y="0"/>
                  </a:lnTo>
                  <a:lnTo>
                    <a:pt x="2848" y="452"/>
                  </a:lnTo>
                  <a:lnTo>
                    <a:pt x="2834" y="465"/>
                  </a:lnTo>
                  <a:lnTo>
                    <a:pt x="0" y="465"/>
                  </a:lnTo>
                  <a:lnTo>
                    <a:pt x="0" y="452"/>
                  </a:lnTo>
                  <a:lnTo>
                    <a:pt x="0" y="0"/>
                  </a:lnTo>
                  <a:close/>
                  <a:moveTo>
                    <a:pt x="14" y="452"/>
                  </a:moveTo>
                  <a:lnTo>
                    <a:pt x="0" y="452"/>
                  </a:lnTo>
                  <a:lnTo>
                    <a:pt x="2834" y="452"/>
                  </a:lnTo>
                  <a:lnTo>
                    <a:pt x="2834" y="0"/>
                  </a:lnTo>
                  <a:lnTo>
                    <a:pt x="2834" y="13"/>
                  </a:lnTo>
                  <a:lnTo>
                    <a:pt x="0" y="13"/>
                  </a:lnTo>
                  <a:lnTo>
                    <a:pt x="14" y="0"/>
                  </a:lnTo>
                  <a:lnTo>
                    <a:pt x="14" y="452"/>
                  </a:lnTo>
                  <a:close/>
                </a:path>
              </a:pathLst>
            </a:custGeom>
            <a:solidFill>
              <a:srgbClr val="7F7F7F"/>
            </a:solidFill>
            <a:ln w="0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0" name="Rectangle 69"/>
            <p:cNvSpPr>
              <a:spLocks noChangeArrowheads="1"/>
            </p:cNvSpPr>
            <p:nvPr/>
          </p:nvSpPr>
          <p:spPr bwMode="auto">
            <a:xfrm>
              <a:off x="1063" y="1529"/>
              <a:ext cx="516" cy="2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 dirty="0">
                  <a:solidFill>
                    <a:srgbClr val="7F7F7F"/>
                  </a:solidFill>
                  <a:latin typeface="Calibri" pitchFamily="34" charset="0"/>
                </a:rPr>
                <a:t>HIGH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71" name="Rectangle 70"/>
            <p:cNvSpPr>
              <a:spLocks noChangeArrowheads="1"/>
            </p:cNvSpPr>
            <p:nvPr/>
          </p:nvSpPr>
          <p:spPr bwMode="auto">
            <a:xfrm>
              <a:off x="1855" y="1529"/>
              <a:ext cx="1076" cy="2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 dirty="0">
                  <a:solidFill>
                    <a:srgbClr val="7F7F7F"/>
                  </a:solidFill>
                  <a:latin typeface="Calibri" pitchFamily="34" charset="0"/>
                </a:rPr>
                <a:t>INTENSITY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72" name="Freeform 71"/>
            <p:cNvSpPr>
              <a:spLocks noEditPoints="1"/>
            </p:cNvSpPr>
            <p:nvPr/>
          </p:nvSpPr>
          <p:spPr bwMode="auto">
            <a:xfrm>
              <a:off x="765" y="1968"/>
              <a:ext cx="2848" cy="466"/>
            </a:xfrm>
            <a:custGeom>
              <a:avLst/>
              <a:gdLst>
                <a:gd name="T0" fmla="*/ 0 w 2848"/>
                <a:gd name="T1" fmla="*/ 0 h 466"/>
                <a:gd name="T2" fmla="*/ 0 w 2848"/>
                <a:gd name="T3" fmla="*/ 0 h 466"/>
                <a:gd name="T4" fmla="*/ 2834 w 2848"/>
                <a:gd name="T5" fmla="*/ 0 h 466"/>
                <a:gd name="T6" fmla="*/ 2848 w 2848"/>
                <a:gd name="T7" fmla="*/ 0 h 466"/>
                <a:gd name="T8" fmla="*/ 2848 w 2848"/>
                <a:gd name="T9" fmla="*/ 453 h 466"/>
                <a:gd name="T10" fmla="*/ 2834 w 2848"/>
                <a:gd name="T11" fmla="*/ 466 h 466"/>
                <a:gd name="T12" fmla="*/ 0 w 2848"/>
                <a:gd name="T13" fmla="*/ 466 h 466"/>
                <a:gd name="T14" fmla="*/ 0 w 2848"/>
                <a:gd name="T15" fmla="*/ 453 h 466"/>
                <a:gd name="T16" fmla="*/ 0 w 2848"/>
                <a:gd name="T17" fmla="*/ 0 h 466"/>
                <a:gd name="T18" fmla="*/ 14 w 2848"/>
                <a:gd name="T19" fmla="*/ 453 h 466"/>
                <a:gd name="T20" fmla="*/ 0 w 2848"/>
                <a:gd name="T21" fmla="*/ 453 h 466"/>
                <a:gd name="T22" fmla="*/ 2834 w 2848"/>
                <a:gd name="T23" fmla="*/ 453 h 466"/>
                <a:gd name="T24" fmla="*/ 2834 w 2848"/>
                <a:gd name="T25" fmla="*/ 453 h 466"/>
                <a:gd name="T26" fmla="*/ 2834 w 2848"/>
                <a:gd name="T27" fmla="*/ 0 h 466"/>
                <a:gd name="T28" fmla="*/ 2834 w 2848"/>
                <a:gd name="T29" fmla="*/ 14 h 466"/>
                <a:gd name="T30" fmla="*/ 0 w 2848"/>
                <a:gd name="T31" fmla="*/ 14 h 466"/>
                <a:gd name="T32" fmla="*/ 14 w 2848"/>
                <a:gd name="T33" fmla="*/ 0 h 466"/>
                <a:gd name="T34" fmla="*/ 14 w 2848"/>
                <a:gd name="T35" fmla="*/ 453 h 46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848"/>
                <a:gd name="T55" fmla="*/ 0 h 466"/>
                <a:gd name="T56" fmla="*/ 2848 w 2848"/>
                <a:gd name="T57" fmla="*/ 466 h 46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848" h="466">
                  <a:moveTo>
                    <a:pt x="0" y="0"/>
                  </a:moveTo>
                  <a:lnTo>
                    <a:pt x="0" y="0"/>
                  </a:lnTo>
                  <a:lnTo>
                    <a:pt x="2834" y="0"/>
                  </a:lnTo>
                  <a:lnTo>
                    <a:pt x="2848" y="0"/>
                  </a:lnTo>
                  <a:lnTo>
                    <a:pt x="2848" y="453"/>
                  </a:lnTo>
                  <a:lnTo>
                    <a:pt x="2834" y="466"/>
                  </a:lnTo>
                  <a:lnTo>
                    <a:pt x="0" y="466"/>
                  </a:lnTo>
                  <a:lnTo>
                    <a:pt x="0" y="453"/>
                  </a:lnTo>
                  <a:lnTo>
                    <a:pt x="0" y="0"/>
                  </a:lnTo>
                  <a:close/>
                  <a:moveTo>
                    <a:pt x="14" y="453"/>
                  </a:moveTo>
                  <a:lnTo>
                    <a:pt x="0" y="453"/>
                  </a:lnTo>
                  <a:lnTo>
                    <a:pt x="2834" y="453"/>
                  </a:lnTo>
                  <a:lnTo>
                    <a:pt x="2834" y="0"/>
                  </a:lnTo>
                  <a:lnTo>
                    <a:pt x="2834" y="14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4" y="453"/>
                  </a:lnTo>
                  <a:close/>
                </a:path>
              </a:pathLst>
            </a:custGeom>
            <a:solidFill>
              <a:srgbClr val="7F7F7F"/>
            </a:solidFill>
            <a:ln w="0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3" name="Rectangle 72"/>
            <p:cNvSpPr>
              <a:spLocks noChangeArrowheads="1"/>
            </p:cNvSpPr>
            <p:nvPr/>
          </p:nvSpPr>
          <p:spPr bwMode="auto">
            <a:xfrm>
              <a:off x="1077" y="1995"/>
              <a:ext cx="541" cy="2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 dirty="0">
                  <a:solidFill>
                    <a:srgbClr val="7F7F7F"/>
                  </a:solidFill>
                  <a:latin typeface="Calibri" pitchFamily="34" charset="0"/>
                </a:rPr>
                <a:t>LOW 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74" name="Rectangle 73"/>
            <p:cNvSpPr>
              <a:spLocks noChangeArrowheads="1"/>
            </p:cNvSpPr>
            <p:nvPr/>
          </p:nvSpPr>
          <p:spPr bwMode="auto">
            <a:xfrm>
              <a:off x="1828" y="1995"/>
              <a:ext cx="1075" cy="2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 dirty="0">
                  <a:solidFill>
                    <a:srgbClr val="7F7F7F"/>
                  </a:solidFill>
                  <a:latin typeface="Calibri" pitchFamily="34" charset="0"/>
                </a:rPr>
                <a:t>INTENSITY</a:t>
              </a:r>
              <a:endParaRPr lang="en-US" dirty="0">
                <a:latin typeface="Calibri" pitchFamily="34" charset="0"/>
              </a:endParaRPr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1397000"/>
          <a:ext cx="6629400" cy="3197225"/>
        </p:xfrm>
        <a:graphic>
          <a:graphicData uri="http://schemas.openxmlformats.org/drawingml/2006/table">
            <a:tbl>
              <a:tblPr/>
              <a:tblGrid>
                <a:gridCol w="987425"/>
                <a:gridCol w="763588"/>
                <a:gridCol w="741362"/>
                <a:gridCol w="673100"/>
                <a:gridCol w="1011238"/>
                <a:gridCol w="876300"/>
                <a:gridCol w="730250"/>
                <a:gridCol w="846137"/>
              </a:tblGrid>
              <a:tr h="1295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14300" marR="1143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Mfg Exports PC 2005</a:t>
                      </a: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(US$)</a:t>
                      </a:r>
                    </a:p>
                  </a:txBody>
                  <a:tcPr marL="114300" marR="1143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Growth PC Exports 00-05</a:t>
                      </a: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(%)</a:t>
                      </a:r>
                    </a:p>
                  </a:txBody>
                  <a:tcPr marL="114300" marR="1143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Share Mfg Exports in Total</a:t>
                      </a: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(%)</a:t>
                      </a:r>
                    </a:p>
                  </a:txBody>
                  <a:tcPr marL="114300" marR="1143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Share Medium/</a:t>
                      </a: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High Tech in Total Mfg Exports</a:t>
                      </a: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(%)</a:t>
                      </a:r>
                    </a:p>
                  </a:txBody>
                  <a:tcPr marL="114300" marR="1143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Mfg. Value Added PC 2005</a:t>
                      </a: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(US$)</a:t>
                      </a:r>
                    </a:p>
                  </a:txBody>
                  <a:tcPr marL="114300" marR="1143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Share of Mfg in GDP 2005</a:t>
                      </a: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(%)</a:t>
                      </a:r>
                    </a:p>
                  </a:txBody>
                  <a:tcPr marL="114300" marR="1143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Change in Mfg Share of GDP </a:t>
                      </a: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00-05</a:t>
                      </a:r>
                    </a:p>
                  </a:txBody>
                  <a:tcPr marL="114300" marR="1143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5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Africa Average</a:t>
                      </a:r>
                    </a:p>
                  </a:txBody>
                  <a:tcPr marL="114300" marR="1143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39.0</a:t>
                      </a:r>
                    </a:p>
                  </a:txBody>
                  <a:tcPr marL="114300" marR="1143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1.65</a:t>
                      </a:r>
                    </a:p>
                  </a:txBody>
                  <a:tcPr marL="114300" marR="1143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54.9</a:t>
                      </a:r>
                    </a:p>
                  </a:txBody>
                  <a:tcPr marL="114300" marR="1143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13.3</a:t>
                      </a:r>
                    </a:p>
                  </a:txBody>
                  <a:tcPr marL="114300" marR="1143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63.6</a:t>
                      </a:r>
                    </a:p>
                  </a:txBody>
                  <a:tcPr marL="114300" marR="1143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07.6</a:t>
                      </a:r>
                    </a:p>
                  </a:txBody>
                  <a:tcPr marL="114300" marR="1143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_</a:t>
                      </a:r>
                    </a:p>
                  </a:txBody>
                  <a:tcPr marL="114300" marR="1143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2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All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Devel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ping Countries</a:t>
                      </a:r>
                    </a:p>
                  </a:txBody>
                  <a:tcPr marL="114300" marR="1143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487.2</a:t>
                      </a:r>
                    </a:p>
                  </a:txBody>
                  <a:tcPr marL="114300" marR="1143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10.05</a:t>
                      </a:r>
                    </a:p>
                  </a:txBody>
                  <a:tcPr marL="114300" marR="1143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75.8</a:t>
                      </a:r>
                    </a:p>
                  </a:txBody>
                  <a:tcPr marL="114300" marR="1143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57.3</a:t>
                      </a:r>
                    </a:p>
                  </a:txBody>
                  <a:tcPr marL="114300" marR="1143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372.9</a:t>
                      </a:r>
                    </a:p>
                  </a:txBody>
                  <a:tcPr marL="114300" marR="1143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21.7</a:t>
                      </a:r>
                    </a:p>
                  </a:txBody>
                  <a:tcPr marL="114300" marR="1143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+</a:t>
                      </a:r>
                    </a:p>
                  </a:txBody>
                  <a:tcPr marL="114300" marR="1143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2"/>
                </a:solidFill>
              </a:rPr>
              <a:t>“Out of Africa”: Deindustrialization 1975-2005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dirty="0" smtClean="0"/>
              <a:t>Rediscovering Structural Change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Structural change – the movement of resources from low productivity to high productivity employment - is a foundational idea of development economics (Kuznets, Lewis, </a:t>
            </a:r>
            <a:r>
              <a:rPr lang="en-US" dirty="0" err="1" smtClean="0"/>
              <a:t>Chenery</a:t>
            </a:r>
            <a:r>
              <a:rPr lang="en-US" dirty="0" smtClean="0"/>
              <a:t>)</a:t>
            </a:r>
          </a:p>
          <a:p>
            <a:r>
              <a:rPr lang="en-US" dirty="0" smtClean="0"/>
              <a:t>Historical and cross country evidence suggests that it should be most relevant for countries at low levels of income </a:t>
            </a:r>
          </a:p>
          <a:p>
            <a:r>
              <a:rPr lang="en-US" dirty="0" smtClean="0"/>
              <a:t>As incomes rise, productivity differences among sectors (and enterprises) tend to converge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400" dirty="0" smtClean="0">
                <a:solidFill>
                  <a:schemeClr val="tx2"/>
                </a:solidFill>
              </a:rPr>
              <a:t>Out of Africa: </a:t>
            </a:r>
            <a:r>
              <a:rPr lang="en-US" sz="2400" dirty="0" smtClean="0">
                <a:solidFill>
                  <a:schemeClr val="tx2"/>
                </a:solidFill>
              </a:rPr>
              <a:t/>
            </a:r>
            <a:br>
              <a:rPr lang="en-US" sz="2400" dirty="0" smtClean="0">
                <a:solidFill>
                  <a:schemeClr val="tx2"/>
                </a:solidFill>
              </a:rPr>
            </a:br>
            <a:r>
              <a:rPr lang="en-US" sz="2400" dirty="0" smtClean="0">
                <a:solidFill>
                  <a:schemeClr val="tx2"/>
                </a:solidFill>
              </a:rPr>
              <a:t>Manufacturing </a:t>
            </a:r>
            <a:r>
              <a:rPr lang="en-US" sz="2400" dirty="0" smtClean="0">
                <a:solidFill>
                  <a:schemeClr val="tx2"/>
                </a:solidFill>
              </a:rPr>
              <a:t>Sectors Have Become Less Sophisticated</a:t>
            </a:r>
            <a:endParaRPr lang="en-US" sz="2400" dirty="0"/>
          </a:p>
        </p:txBody>
      </p:sp>
      <p:grpSp>
        <p:nvGrpSpPr>
          <p:cNvPr id="4" name="Group 1"/>
          <p:cNvGrpSpPr>
            <a:grpSpLocks noChangeAspect="1"/>
          </p:cNvGrpSpPr>
          <p:nvPr/>
        </p:nvGrpSpPr>
        <p:grpSpPr bwMode="auto">
          <a:xfrm>
            <a:off x="609600" y="1447800"/>
            <a:ext cx="7391400" cy="4495800"/>
            <a:chOff x="0" y="0"/>
            <a:chExt cx="7665" cy="5300"/>
          </a:xfrm>
        </p:grpSpPr>
        <p:sp>
          <p:nvSpPr>
            <p:cNvPr id="5" name="AutoShape 72"/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7665" cy="5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Rectangle 71"/>
            <p:cNvSpPr>
              <a:spLocks noChangeArrowheads="1"/>
            </p:cNvSpPr>
            <p:nvPr/>
          </p:nvSpPr>
          <p:spPr bwMode="auto">
            <a:xfrm>
              <a:off x="99" y="93"/>
              <a:ext cx="7481" cy="510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Rectangle 70"/>
            <p:cNvSpPr>
              <a:spLocks noChangeArrowheads="1"/>
            </p:cNvSpPr>
            <p:nvPr/>
          </p:nvSpPr>
          <p:spPr bwMode="auto">
            <a:xfrm>
              <a:off x="99" y="0"/>
              <a:ext cx="7481" cy="5200"/>
            </a:xfrm>
            <a:prstGeom prst="rect">
              <a:avLst/>
            </a:prstGeom>
            <a:solidFill>
              <a:srgbClr val="FFFFFF"/>
            </a:solidFill>
            <a:ln w="889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Rectangle 69"/>
            <p:cNvSpPr>
              <a:spLocks noChangeArrowheads="1"/>
            </p:cNvSpPr>
            <p:nvPr/>
          </p:nvSpPr>
          <p:spPr bwMode="auto">
            <a:xfrm>
              <a:off x="652" y="279"/>
              <a:ext cx="6730" cy="4150"/>
            </a:xfrm>
            <a:prstGeom prst="rect">
              <a:avLst/>
            </a:prstGeom>
            <a:noFill/>
            <a:ln w="889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68"/>
            <p:cNvSpPr>
              <a:spLocks noChangeShapeType="1"/>
            </p:cNvSpPr>
            <p:nvPr/>
          </p:nvSpPr>
          <p:spPr bwMode="auto">
            <a:xfrm>
              <a:off x="652" y="1955"/>
              <a:ext cx="6730" cy="0"/>
            </a:xfrm>
            <a:prstGeom prst="line">
              <a:avLst/>
            </a:prstGeom>
            <a:noFill/>
            <a:ln w="8890">
              <a:solidFill>
                <a:srgbClr val="30303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67"/>
            <p:cNvSpPr>
              <a:spLocks/>
            </p:cNvSpPr>
            <p:nvPr/>
          </p:nvSpPr>
          <p:spPr bwMode="auto">
            <a:xfrm>
              <a:off x="1998" y="1875"/>
              <a:ext cx="4689" cy="452"/>
            </a:xfrm>
            <a:custGeom>
              <a:avLst/>
              <a:gdLst>
                <a:gd name="T0" fmla="*/ 0 w 331"/>
                <a:gd name="T1" fmla="*/ 452 h 34"/>
                <a:gd name="T2" fmla="*/ 4689 w 331"/>
                <a:gd name="T3" fmla="*/ 0 h 34"/>
                <a:gd name="T4" fmla="*/ 4547 w 331"/>
                <a:gd name="T5" fmla="*/ 93 h 34"/>
                <a:gd name="T6" fmla="*/ 0 60000 65536"/>
                <a:gd name="T7" fmla="*/ 0 60000 65536"/>
                <a:gd name="T8" fmla="*/ 0 60000 65536"/>
                <a:gd name="T9" fmla="*/ 0 w 331"/>
                <a:gd name="T10" fmla="*/ 0 h 34"/>
                <a:gd name="T11" fmla="*/ 331 w 331"/>
                <a:gd name="T12" fmla="*/ 34 h 3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1" h="34">
                  <a:moveTo>
                    <a:pt x="0" y="34"/>
                  </a:moveTo>
                  <a:lnTo>
                    <a:pt x="331" y="0"/>
                  </a:lnTo>
                  <a:lnTo>
                    <a:pt x="321" y="7"/>
                  </a:lnTo>
                </a:path>
              </a:pathLst>
            </a:custGeom>
            <a:noFill/>
            <a:ln w="2730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66"/>
            <p:cNvSpPr>
              <a:spLocks noChangeShapeType="1"/>
            </p:cNvSpPr>
            <p:nvPr/>
          </p:nvSpPr>
          <p:spPr bwMode="auto">
            <a:xfrm flipH="1" flipV="1">
              <a:off x="6532" y="1822"/>
              <a:ext cx="155" cy="53"/>
            </a:xfrm>
            <a:prstGeom prst="line">
              <a:avLst/>
            </a:prstGeom>
            <a:noFill/>
            <a:ln w="2730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65"/>
            <p:cNvSpPr>
              <a:spLocks/>
            </p:cNvSpPr>
            <p:nvPr/>
          </p:nvSpPr>
          <p:spPr bwMode="auto">
            <a:xfrm>
              <a:off x="2160" y="3600"/>
              <a:ext cx="4131" cy="510"/>
            </a:xfrm>
            <a:custGeom>
              <a:avLst/>
              <a:gdLst>
                <a:gd name="T0" fmla="*/ 0 w 300"/>
                <a:gd name="T1" fmla="*/ 0 h 37"/>
                <a:gd name="T2" fmla="*/ 4131 w 300"/>
                <a:gd name="T3" fmla="*/ 455 h 37"/>
                <a:gd name="T4" fmla="*/ 3980 w 300"/>
                <a:gd name="T5" fmla="*/ 510 h 37"/>
                <a:gd name="T6" fmla="*/ 0 60000 65536"/>
                <a:gd name="T7" fmla="*/ 0 60000 65536"/>
                <a:gd name="T8" fmla="*/ 0 60000 65536"/>
                <a:gd name="T9" fmla="*/ 0 w 300"/>
                <a:gd name="T10" fmla="*/ 0 h 37"/>
                <a:gd name="T11" fmla="*/ 300 w 300"/>
                <a:gd name="T12" fmla="*/ 37 h 3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00" h="37">
                  <a:moveTo>
                    <a:pt x="0" y="0"/>
                  </a:moveTo>
                  <a:lnTo>
                    <a:pt x="300" y="33"/>
                  </a:lnTo>
                  <a:lnTo>
                    <a:pt x="289" y="37"/>
                  </a:lnTo>
                </a:path>
              </a:pathLst>
            </a:custGeom>
            <a:noFill/>
            <a:ln w="27305">
              <a:solidFill>
                <a:srgbClr val="FF7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64"/>
            <p:cNvSpPr>
              <a:spLocks noChangeShapeType="1"/>
            </p:cNvSpPr>
            <p:nvPr/>
          </p:nvSpPr>
          <p:spPr bwMode="auto">
            <a:xfrm flipH="1" flipV="1">
              <a:off x="6149" y="3963"/>
              <a:ext cx="142" cy="93"/>
            </a:xfrm>
            <a:prstGeom prst="line">
              <a:avLst/>
            </a:prstGeom>
            <a:noFill/>
            <a:ln w="27305">
              <a:solidFill>
                <a:srgbClr val="FF7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63"/>
            <p:cNvSpPr>
              <a:spLocks/>
            </p:cNvSpPr>
            <p:nvPr/>
          </p:nvSpPr>
          <p:spPr bwMode="auto">
            <a:xfrm>
              <a:off x="2189" y="4017"/>
              <a:ext cx="4229" cy="212"/>
            </a:xfrm>
            <a:custGeom>
              <a:avLst/>
              <a:gdLst>
                <a:gd name="T0" fmla="*/ 0 w 318"/>
                <a:gd name="T1" fmla="*/ 212 h 16"/>
                <a:gd name="T2" fmla="*/ 4229 w 318"/>
                <a:gd name="T3" fmla="*/ 0 h 16"/>
                <a:gd name="T4" fmla="*/ 4096 w 318"/>
                <a:gd name="T5" fmla="*/ 79 h 16"/>
                <a:gd name="T6" fmla="*/ 0 60000 65536"/>
                <a:gd name="T7" fmla="*/ 0 60000 65536"/>
                <a:gd name="T8" fmla="*/ 0 60000 65536"/>
                <a:gd name="T9" fmla="*/ 0 w 318"/>
                <a:gd name="T10" fmla="*/ 0 h 16"/>
                <a:gd name="T11" fmla="*/ 318 w 318"/>
                <a:gd name="T12" fmla="*/ 16 h 1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8" h="16">
                  <a:moveTo>
                    <a:pt x="0" y="16"/>
                  </a:moveTo>
                  <a:lnTo>
                    <a:pt x="318" y="0"/>
                  </a:lnTo>
                  <a:lnTo>
                    <a:pt x="308" y="6"/>
                  </a:lnTo>
                </a:path>
              </a:pathLst>
            </a:custGeom>
            <a:noFill/>
            <a:ln w="2730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62"/>
            <p:cNvSpPr>
              <a:spLocks noChangeShapeType="1"/>
            </p:cNvSpPr>
            <p:nvPr/>
          </p:nvSpPr>
          <p:spPr bwMode="auto">
            <a:xfrm flipH="1" flipV="1">
              <a:off x="6262" y="3950"/>
              <a:ext cx="156" cy="67"/>
            </a:xfrm>
            <a:prstGeom prst="line">
              <a:avLst/>
            </a:prstGeom>
            <a:noFill/>
            <a:ln w="2730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61"/>
            <p:cNvSpPr>
              <a:spLocks/>
            </p:cNvSpPr>
            <p:nvPr/>
          </p:nvSpPr>
          <p:spPr bwMode="auto">
            <a:xfrm>
              <a:off x="2160" y="3817"/>
              <a:ext cx="4386" cy="346"/>
            </a:xfrm>
            <a:custGeom>
              <a:avLst/>
              <a:gdLst>
                <a:gd name="T0" fmla="*/ 0 w 317"/>
                <a:gd name="T1" fmla="*/ 0 h 26"/>
                <a:gd name="T2" fmla="*/ 4386 w 317"/>
                <a:gd name="T3" fmla="*/ 279 h 26"/>
                <a:gd name="T4" fmla="*/ 4234 w 317"/>
                <a:gd name="T5" fmla="*/ 346 h 26"/>
                <a:gd name="T6" fmla="*/ 0 60000 65536"/>
                <a:gd name="T7" fmla="*/ 0 60000 65536"/>
                <a:gd name="T8" fmla="*/ 0 60000 65536"/>
                <a:gd name="T9" fmla="*/ 0 w 317"/>
                <a:gd name="T10" fmla="*/ 0 h 26"/>
                <a:gd name="T11" fmla="*/ 317 w 317"/>
                <a:gd name="T12" fmla="*/ 26 h 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7" h="26">
                  <a:moveTo>
                    <a:pt x="0" y="0"/>
                  </a:moveTo>
                  <a:lnTo>
                    <a:pt x="317" y="21"/>
                  </a:lnTo>
                  <a:lnTo>
                    <a:pt x="306" y="26"/>
                  </a:lnTo>
                </a:path>
              </a:pathLst>
            </a:custGeom>
            <a:noFill/>
            <a:ln w="2730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60"/>
            <p:cNvSpPr>
              <a:spLocks noChangeShapeType="1"/>
            </p:cNvSpPr>
            <p:nvPr/>
          </p:nvSpPr>
          <p:spPr bwMode="auto">
            <a:xfrm flipH="1" flipV="1">
              <a:off x="6404" y="4017"/>
              <a:ext cx="142" cy="79"/>
            </a:xfrm>
            <a:prstGeom prst="line">
              <a:avLst/>
            </a:prstGeom>
            <a:noFill/>
            <a:ln w="2730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59"/>
            <p:cNvSpPr>
              <a:spLocks/>
            </p:cNvSpPr>
            <p:nvPr/>
          </p:nvSpPr>
          <p:spPr bwMode="auto">
            <a:xfrm>
              <a:off x="2083" y="3019"/>
              <a:ext cx="4548" cy="293"/>
            </a:xfrm>
            <a:custGeom>
              <a:avLst/>
              <a:gdLst>
                <a:gd name="T0" fmla="*/ 0 w 321"/>
                <a:gd name="T1" fmla="*/ 293 h 22"/>
                <a:gd name="T2" fmla="*/ 4548 w 321"/>
                <a:gd name="T3" fmla="*/ 0 h 22"/>
                <a:gd name="T4" fmla="*/ 4406 w 321"/>
                <a:gd name="T5" fmla="*/ 93 h 22"/>
                <a:gd name="T6" fmla="*/ 0 60000 65536"/>
                <a:gd name="T7" fmla="*/ 0 60000 65536"/>
                <a:gd name="T8" fmla="*/ 0 60000 65536"/>
                <a:gd name="T9" fmla="*/ 0 w 321"/>
                <a:gd name="T10" fmla="*/ 0 h 22"/>
                <a:gd name="T11" fmla="*/ 321 w 321"/>
                <a:gd name="T12" fmla="*/ 22 h 2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21" h="22">
                  <a:moveTo>
                    <a:pt x="0" y="22"/>
                  </a:moveTo>
                  <a:lnTo>
                    <a:pt x="321" y="0"/>
                  </a:lnTo>
                  <a:lnTo>
                    <a:pt x="311" y="7"/>
                  </a:lnTo>
                </a:path>
              </a:pathLst>
            </a:custGeom>
            <a:noFill/>
            <a:ln w="2730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58"/>
            <p:cNvSpPr>
              <a:spLocks noChangeShapeType="1"/>
            </p:cNvSpPr>
            <p:nvPr/>
          </p:nvSpPr>
          <p:spPr bwMode="auto">
            <a:xfrm flipH="1" flipV="1">
              <a:off x="6489" y="2953"/>
              <a:ext cx="142" cy="66"/>
            </a:xfrm>
            <a:prstGeom prst="line">
              <a:avLst/>
            </a:prstGeom>
            <a:noFill/>
            <a:ln w="2730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57"/>
            <p:cNvSpPr>
              <a:spLocks noChangeShapeType="1"/>
            </p:cNvSpPr>
            <p:nvPr/>
          </p:nvSpPr>
          <p:spPr bwMode="auto">
            <a:xfrm flipV="1">
              <a:off x="652" y="279"/>
              <a:ext cx="0" cy="4137"/>
            </a:xfrm>
            <a:prstGeom prst="line">
              <a:avLst/>
            </a:prstGeom>
            <a:noFill/>
            <a:ln w="889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56"/>
            <p:cNvSpPr>
              <a:spLocks noChangeShapeType="1"/>
            </p:cNvSpPr>
            <p:nvPr/>
          </p:nvSpPr>
          <p:spPr bwMode="auto">
            <a:xfrm flipH="1">
              <a:off x="581" y="4309"/>
              <a:ext cx="71" cy="0"/>
            </a:xfrm>
            <a:prstGeom prst="line">
              <a:avLst/>
            </a:prstGeom>
            <a:noFill/>
            <a:ln w="889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Rectangle 55"/>
            <p:cNvSpPr>
              <a:spLocks noChangeArrowheads="1"/>
            </p:cNvSpPr>
            <p:nvPr/>
          </p:nvSpPr>
          <p:spPr bwMode="auto">
            <a:xfrm rot="-5400000">
              <a:off x="385" y="4042"/>
              <a:ext cx="204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cs typeface="Times New Roman" pitchFamily="18" charset="0"/>
                </a:rPr>
                <a:t>-1.5</a:t>
              </a:r>
              <a:endParaRPr lang="en-US"/>
            </a:p>
          </p:txBody>
        </p:sp>
        <p:sp>
          <p:nvSpPr>
            <p:cNvPr id="23" name="Line 54"/>
            <p:cNvSpPr>
              <a:spLocks noChangeShapeType="1"/>
            </p:cNvSpPr>
            <p:nvPr/>
          </p:nvSpPr>
          <p:spPr bwMode="auto">
            <a:xfrm flipH="1">
              <a:off x="581" y="3524"/>
              <a:ext cx="71" cy="0"/>
            </a:xfrm>
            <a:prstGeom prst="line">
              <a:avLst/>
            </a:prstGeom>
            <a:noFill/>
            <a:ln w="889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Rectangle 53"/>
            <p:cNvSpPr>
              <a:spLocks noChangeArrowheads="1"/>
            </p:cNvSpPr>
            <p:nvPr/>
          </p:nvSpPr>
          <p:spPr bwMode="auto">
            <a:xfrm rot="-5400000">
              <a:off x="314" y="3413"/>
              <a:ext cx="207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cs typeface="Times New Roman" pitchFamily="18" charset="0"/>
                </a:rPr>
                <a:t>-1</a:t>
              </a:r>
              <a:endParaRPr lang="en-US"/>
            </a:p>
          </p:txBody>
        </p:sp>
        <p:sp>
          <p:nvSpPr>
            <p:cNvPr id="25" name="Line 52"/>
            <p:cNvSpPr>
              <a:spLocks noChangeShapeType="1"/>
            </p:cNvSpPr>
            <p:nvPr/>
          </p:nvSpPr>
          <p:spPr bwMode="auto">
            <a:xfrm flipH="1">
              <a:off x="581" y="2740"/>
              <a:ext cx="71" cy="0"/>
            </a:xfrm>
            <a:prstGeom prst="line">
              <a:avLst/>
            </a:prstGeom>
            <a:noFill/>
            <a:ln w="889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Rectangle 51"/>
            <p:cNvSpPr>
              <a:spLocks noChangeArrowheads="1"/>
            </p:cNvSpPr>
            <p:nvPr/>
          </p:nvSpPr>
          <p:spPr bwMode="auto">
            <a:xfrm rot="-5400000">
              <a:off x="339" y="2575"/>
              <a:ext cx="207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cs typeface="Times New Roman" pitchFamily="18" charset="0"/>
                </a:rPr>
                <a:t>-.5</a:t>
              </a:r>
              <a:endParaRPr lang="en-US"/>
            </a:p>
          </p:txBody>
        </p:sp>
        <p:sp>
          <p:nvSpPr>
            <p:cNvPr id="27" name="Line 50"/>
            <p:cNvSpPr>
              <a:spLocks noChangeShapeType="1"/>
            </p:cNvSpPr>
            <p:nvPr/>
          </p:nvSpPr>
          <p:spPr bwMode="auto">
            <a:xfrm flipH="1">
              <a:off x="581" y="1955"/>
              <a:ext cx="71" cy="0"/>
            </a:xfrm>
            <a:prstGeom prst="line">
              <a:avLst/>
            </a:prstGeom>
            <a:noFill/>
            <a:ln w="889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Rectangle 49"/>
            <p:cNvSpPr>
              <a:spLocks noChangeArrowheads="1"/>
            </p:cNvSpPr>
            <p:nvPr/>
          </p:nvSpPr>
          <p:spPr bwMode="auto">
            <a:xfrm rot="-5400000">
              <a:off x="284" y="1909"/>
              <a:ext cx="207" cy="1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cs typeface="Times New Roman" pitchFamily="18" charset="0"/>
                </a:rPr>
                <a:t>0</a:t>
              </a:r>
              <a:endParaRPr lang="en-US"/>
            </a:p>
          </p:txBody>
        </p:sp>
        <p:sp>
          <p:nvSpPr>
            <p:cNvPr id="29" name="Line 48"/>
            <p:cNvSpPr>
              <a:spLocks noChangeShapeType="1"/>
            </p:cNvSpPr>
            <p:nvPr/>
          </p:nvSpPr>
          <p:spPr bwMode="auto">
            <a:xfrm flipH="1">
              <a:off x="581" y="1170"/>
              <a:ext cx="71" cy="0"/>
            </a:xfrm>
            <a:prstGeom prst="line">
              <a:avLst/>
            </a:prstGeom>
            <a:noFill/>
            <a:ln w="889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Rectangle 47"/>
            <p:cNvSpPr>
              <a:spLocks noChangeArrowheads="1"/>
            </p:cNvSpPr>
            <p:nvPr/>
          </p:nvSpPr>
          <p:spPr bwMode="auto">
            <a:xfrm rot="-5400000">
              <a:off x="309" y="1071"/>
              <a:ext cx="207" cy="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cs typeface="Times New Roman" pitchFamily="18" charset="0"/>
                </a:rPr>
                <a:t>.5</a:t>
              </a:r>
              <a:endParaRPr lang="en-US"/>
            </a:p>
          </p:txBody>
        </p:sp>
        <p:sp>
          <p:nvSpPr>
            <p:cNvPr id="31" name="Line 46"/>
            <p:cNvSpPr>
              <a:spLocks noChangeShapeType="1"/>
            </p:cNvSpPr>
            <p:nvPr/>
          </p:nvSpPr>
          <p:spPr bwMode="auto">
            <a:xfrm flipH="1">
              <a:off x="581" y="386"/>
              <a:ext cx="71" cy="0"/>
            </a:xfrm>
            <a:prstGeom prst="line">
              <a:avLst/>
            </a:prstGeom>
            <a:noFill/>
            <a:ln w="889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Rectangle 45"/>
            <p:cNvSpPr>
              <a:spLocks noChangeArrowheads="1"/>
            </p:cNvSpPr>
            <p:nvPr/>
          </p:nvSpPr>
          <p:spPr bwMode="auto">
            <a:xfrm rot="-5400000">
              <a:off x="285" y="340"/>
              <a:ext cx="207" cy="1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cs typeface="Times New Roman" pitchFamily="18" charset="0"/>
                </a:rPr>
                <a:t>1</a:t>
              </a:r>
              <a:endParaRPr lang="en-US"/>
            </a:p>
          </p:txBody>
        </p:sp>
        <p:sp>
          <p:nvSpPr>
            <p:cNvPr id="33" name="Line 44"/>
            <p:cNvSpPr>
              <a:spLocks noChangeShapeType="1"/>
            </p:cNvSpPr>
            <p:nvPr/>
          </p:nvSpPr>
          <p:spPr bwMode="auto">
            <a:xfrm>
              <a:off x="652" y="4416"/>
              <a:ext cx="6730" cy="0"/>
            </a:xfrm>
            <a:prstGeom prst="line">
              <a:avLst/>
            </a:prstGeom>
            <a:noFill/>
            <a:ln w="889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43"/>
            <p:cNvSpPr>
              <a:spLocks noChangeShapeType="1"/>
            </p:cNvSpPr>
            <p:nvPr/>
          </p:nvSpPr>
          <p:spPr bwMode="auto">
            <a:xfrm>
              <a:off x="765" y="4416"/>
              <a:ext cx="0" cy="66"/>
            </a:xfrm>
            <a:prstGeom prst="line">
              <a:avLst/>
            </a:prstGeom>
            <a:noFill/>
            <a:ln w="889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Rectangle 42"/>
            <p:cNvSpPr>
              <a:spLocks noChangeArrowheads="1"/>
            </p:cNvSpPr>
            <p:nvPr/>
          </p:nvSpPr>
          <p:spPr bwMode="auto">
            <a:xfrm>
              <a:off x="496" y="4522"/>
              <a:ext cx="108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36" name="Line 41"/>
            <p:cNvSpPr>
              <a:spLocks noChangeShapeType="1"/>
            </p:cNvSpPr>
            <p:nvPr/>
          </p:nvSpPr>
          <p:spPr bwMode="auto">
            <a:xfrm>
              <a:off x="1856" y="4416"/>
              <a:ext cx="0" cy="66"/>
            </a:xfrm>
            <a:prstGeom prst="line">
              <a:avLst/>
            </a:prstGeom>
            <a:noFill/>
            <a:ln w="889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Rectangle 40"/>
            <p:cNvSpPr>
              <a:spLocks noChangeArrowheads="1"/>
            </p:cNvSpPr>
            <p:nvPr/>
          </p:nvSpPr>
          <p:spPr bwMode="auto">
            <a:xfrm>
              <a:off x="1597" y="4522"/>
              <a:ext cx="1024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900">
                  <a:solidFill>
                    <a:srgbClr val="000000"/>
                  </a:solidFill>
                  <a:cs typeface="Times New Roman" pitchFamily="18" charset="0"/>
                </a:rPr>
                <a:t>1975-1981</a:t>
              </a:r>
              <a:endParaRPr lang="en-US"/>
            </a:p>
          </p:txBody>
        </p:sp>
        <p:sp>
          <p:nvSpPr>
            <p:cNvPr id="38" name="Line 39"/>
            <p:cNvSpPr>
              <a:spLocks noChangeShapeType="1"/>
            </p:cNvSpPr>
            <p:nvPr/>
          </p:nvSpPr>
          <p:spPr bwMode="auto">
            <a:xfrm>
              <a:off x="2933" y="4416"/>
              <a:ext cx="0" cy="66"/>
            </a:xfrm>
            <a:prstGeom prst="line">
              <a:avLst/>
            </a:prstGeom>
            <a:noFill/>
            <a:ln w="889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Rectangle 38"/>
            <p:cNvSpPr>
              <a:spLocks noChangeArrowheads="1"/>
            </p:cNvSpPr>
            <p:nvPr/>
          </p:nvSpPr>
          <p:spPr bwMode="auto">
            <a:xfrm>
              <a:off x="2607" y="4522"/>
              <a:ext cx="108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40" name="Line 37"/>
            <p:cNvSpPr>
              <a:spLocks noChangeShapeType="1"/>
            </p:cNvSpPr>
            <p:nvPr/>
          </p:nvSpPr>
          <p:spPr bwMode="auto">
            <a:xfrm>
              <a:off x="4010" y="4416"/>
              <a:ext cx="0" cy="66"/>
            </a:xfrm>
            <a:prstGeom prst="line">
              <a:avLst/>
            </a:prstGeom>
            <a:noFill/>
            <a:ln w="889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Rectangle 36"/>
            <p:cNvSpPr>
              <a:spLocks noChangeArrowheads="1"/>
            </p:cNvSpPr>
            <p:nvPr/>
          </p:nvSpPr>
          <p:spPr bwMode="auto">
            <a:xfrm>
              <a:off x="3684" y="4522"/>
              <a:ext cx="108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42" name="Line 35"/>
            <p:cNvSpPr>
              <a:spLocks noChangeShapeType="1"/>
            </p:cNvSpPr>
            <p:nvPr/>
          </p:nvSpPr>
          <p:spPr bwMode="auto">
            <a:xfrm>
              <a:off x="5101" y="4416"/>
              <a:ext cx="0" cy="66"/>
            </a:xfrm>
            <a:prstGeom prst="line">
              <a:avLst/>
            </a:prstGeom>
            <a:noFill/>
            <a:ln w="889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Rectangle 34"/>
            <p:cNvSpPr>
              <a:spLocks noChangeArrowheads="1"/>
            </p:cNvSpPr>
            <p:nvPr/>
          </p:nvSpPr>
          <p:spPr bwMode="auto">
            <a:xfrm>
              <a:off x="4775" y="4522"/>
              <a:ext cx="108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44" name="Line 33"/>
            <p:cNvSpPr>
              <a:spLocks noChangeShapeType="1"/>
            </p:cNvSpPr>
            <p:nvPr/>
          </p:nvSpPr>
          <p:spPr bwMode="auto">
            <a:xfrm>
              <a:off x="6177" y="4416"/>
              <a:ext cx="0" cy="66"/>
            </a:xfrm>
            <a:prstGeom prst="line">
              <a:avLst/>
            </a:prstGeom>
            <a:noFill/>
            <a:ln w="889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Rectangle 32"/>
            <p:cNvSpPr>
              <a:spLocks noChangeArrowheads="1"/>
            </p:cNvSpPr>
            <p:nvPr/>
          </p:nvSpPr>
          <p:spPr bwMode="auto">
            <a:xfrm>
              <a:off x="5903" y="4522"/>
              <a:ext cx="1134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cs typeface="Times New Roman" pitchFamily="18" charset="0"/>
                </a:rPr>
                <a:t>1995-2003</a:t>
              </a:r>
              <a:endParaRPr lang="en-US"/>
            </a:p>
          </p:txBody>
        </p:sp>
        <p:sp>
          <p:nvSpPr>
            <p:cNvPr id="46" name="Line 31"/>
            <p:cNvSpPr>
              <a:spLocks noChangeShapeType="1"/>
            </p:cNvSpPr>
            <p:nvPr/>
          </p:nvSpPr>
          <p:spPr bwMode="auto">
            <a:xfrm>
              <a:off x="7254" y="4416"/>
              <a:ext cx="0" cy="66"/>
            </a:xfrm>
            <a:prstGeom prst="line">
              <a:avLst/>
            </a:prstGeom>
            <a:noFill/>
            <a:ln w="889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Rectangle 30"/>
            <p:cNvSpPr>
              <a:spLocks noChangeArrowheads="1"/>
            </p:cNvSpPr>
            <p:nvPr/>
          </p:nvSpPr>
          <p:spPr bwMode="auto">
            <a:xfrm>
              <a:off x="6928" y="4522"/>
              <a:ext cx="108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48" name="Rectangle 29"/>
            <p:cNvSpPr>
              <a:spLocks noChangeArrowheads="1"/>
            </p:cNvSpPr>
            <p:nvPr/>
          </p:nvSpPr>
          <p:spPr bwMode="auto">
            <a:xfrm>
              <a:off x="1453" y="4748"/>
              <a:ext cx="108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49" name="Freeform 28"/>
            <p:cNvSpPr>
              <a:spLocks noEditPoints="1"/>
            </p:cNvSpPr>
            <p:nvPr/>
          </p:nvSpPr>
          <p:spPr bwMode="auto">
            <a:xfrm>
              <a:off x="2520" y="360"/>
              <a:ext cx="4874" cy="466"/>
            </a:xfrm>
            <a:custGeom>
              <a:avLst/>
              <a:gdLst>
                <a:gd name="T0" fmla="*/ 0 w 4874"/>
                <a:gd name="T1" fmla="*/ 0 h 466"/>
                <a:gd name="T2" fmla="*/ 0 w 4874"/>
                <a:gd name="T3" fmla="*/ 0 h 466"/>
                <a:gd name="T4" fmla="*/ 4859 w 4874"/>
                <a:gd name="T5" fmla="*/ 0 h 466"/>
                <a:gd name="T6" fmla="*/ 4874 w 4874"/>
                <a:gd name="T7" fmla="*/ 0 h 466"/>
                <a:gd name="T8" fmla="*/ 4874 w 4874"/>
                <a:gd name="T9" fmla="*/ 452 h 466"/>
                <a:gd name="T10" fmla="*/ 4859 w 4874"/>
                <a:gd name="T11" fmla="*/ 466 h 466"/>
                <a:gd name="T12" fmla="*/ 0 w 4874"/>
                <a:gd name="T13" fmla="*/ 466 h 466"/>
                <a:gd name="T14" fmla="*/ 0 w 4874"/>
                <a:gd name="T15" fmla="*/ 452 h 466"/>
                <a:gd name="T16" fmla="*/ 0 w 4874"/>
                <a:gd name="T17" fmla="*/ 0 h 466"/>
                <a:gd name="T18" fmla="*/ 14 w 4874"/>
                <a:gd name="T19" fmla="*/ 452 h 466"/>
                <a:gd name="T20" fmla="*/ 0 w 4874"/>
                <a:gd name="T21" fmla="*/ 452 h 466"/>
                <a:gd name="T22" fmla="*/ 4859 w 4874"/>
                <a:gd name="T23" fmla="*/ 452 h 466"/>
                <a:gd name="T24" fmla="*/ 4859 w 4874"/>
                <a:gd name="T25" fmla="*/ 452 h 466"/>
                <a:gd name="T26" fmla="*/ 4859 w 4874"/>
                <a:gd name="T27" fmla="*/ 0 h 466"/>
                <a:gd name="T28" fmla="*/ 4859 w 4874"/>
                <a:gd name="T29" fmla="*/ 14 h 466"/>
                <a:gd name="T30" fmla="*/ 0 w 4874"/>
                <a:gd name="T31" fmla="*/ 14 h 466"/>
                <a:gd name="T32" fmla="*/ 14 w 4874"/>
                <a:gd name="T33" fmla="*/ 0 h 466"/>
                <a:gd name="T34" fmla="*/ 14 w 4874"/>
                <a:gd name="T35" fmla="*/ 452 h 46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4874"/>
                <a:gd name="T55" fmla="*/ 0 h 466"/>
                <a:gd name="T56" fmla="*/ 4874 w 4874"/>
                <a:gd name="T57" fmla="*/ 466 h 46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4874" h="466">
                  <a:moveTo>
                    <a:pt x="0" y="0"/>
                  </a:moveTo>
                  <a:lnTo>
                    <a:pt x="0" y="0"/>
                  </a:lnTo>
                  <a:lnTo>
                    <a:pt x="4859" y="0"/>
                  </a:lnTo>
                  <a:lnTo>
                    <a:pt x="4874" y="0"/>
                  </a:lnTo>
                  <a:lnTo>
                    <a:pt x="4874" y="452"/>
                  </a:lnTo>
                  <a:lnTo>
                    <a:pt x="4859" y="466"/>
                  </a:lnTo>
                  <a:lnTo>
                    <a:pt x="0" y="466"/>
                  </a:lnTo>
                  <a:lnTo>
                    <a:pt x="0" y="452"/>
                  </a:lnTo>
                  <a:lnTo>
                    <a:pt x="0" y="0"/>
                  </a:lnTo>
                  <a:close/>
                  <a:moveTo>
                    <a:pt x="14" y="452"/>
                  </a:moveTo>
                  <a:lnTo>
                    <a:pt x="0" y="452"/>
                  </a:lnTo>
                  <a:lnTo>
                    <a:pt x="4859" y="452"/>
                  </a:lnTo>
                  <a:lnTo>
                    <a:pt x="4859" y="0"/>
                  </a:lnTo>
                  <a:lnTo>
                    <a:pt x="4859" y="14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4" y="452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Rectangle 27"/>
            <p:cNvSpPr>
              <a:spLocks noChangeArrowheads="1"/>
            </p:cNvSpPr>
            <p:nvPr/>
          </p:nvSpPr>
          <p:spPr bwMode="auto">
            <a:xfrm>
              <a:off x="2862" y="120"/>
              <a:ext cx="73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/>
            <a:lstStyle/>
            <a:p>
              <a:r>
                <a:rPr lang="en-US" sz="1600" b="1">
                  <a:solidFill>
                    <a:srgbClr val="000000"/>
                  </a:solidFill>
                  <a:ea typeface="Times New Roman" pitchFamily="18" charset="0"/>
                  <a:cs typeface="Calibri" pitchFamily="34" charset="0"/>
                </a:rPr>
                <a:t>    </a:t>
              </a:r>
              <a:endParaRPr lang="en-US">
                <a:ea typeface="Times New Roman" pitchFamily="18" charset="0"/>
                <a:cs typeface="Calibri" pitchFamily="34" charset="0"/>
              </a:endParaRPr>
            </a:p>
          </p:txBody>
        </p:sp>
        <p:sp>
          <p:nvSpPr>
            <p:cNvPr id="51" name="Rectangle 26"/>
            <p:cNvSpPr>
              <a:spLocks noChangeArrowheads="1"/>
            </p:cNvSpPr>
            <p:nvPr/>
          </p:nvSpPr>
          <p:spPr bwMode="auto">
            <a:xfrm>
              <a:off x="5228" y="306"/>
              <a:ext cx="98" cy="3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 dirty="0">
                  <a:solidFill>
                    <a:srgbClr val="000000"/>
                  </a:solidFill>
                  <a:ea typeface="Times New Roman" pitchFamily="18" charset="0"/>
                  <a:cs typeface="Calibri" pitchFamily="34" charset="0"/>
                </a:rPr>
                <a:t>-</a:t>
              </a:r>
              <a:endParaRPr lang="en-US" dirty="0">
                <a:ea typeface="Times New Roman" pitchFamily="18" charset="0"/>
                <a:cs typeface="Calibri" pitchFamily="34" charset="0"/>
              </a:endParaRPr>
            </a:p>
          </p:txBody>
        </p:sp>
        <p:sp>
          <p:nvSpPr>
            <p:cNvPr id="52" name="Rectangle 25"/>
            <p:cNvSpPr>
              <a:spLocks noChangeArrowheads="1"/>
            </p:cNvSpPr>
            <p:nvPr/>
          </p:nvSpPr>
          <p:spPr bwMode="auto">
            <a:xfrm>
              <a:off x="3120" y="449"/>
              <a:ext cx="2851" cy="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600" b="1" dirty="0">
                  <a:solidFill>
                    <a:srgbClr val="000000"/>
                  </a:solidFill>
                  <a:ea typeface="Times New Roman" pitchFamily="18" charset="0"/>
                  <a:cs typeface="Calibri" pitchFamily="34" charset="0"/>
                </a:rPr>
                <a:t> </a:t>
              </a:r>
              <a:r>
                <a:rPr lang="en-US" sz="1600" b="1" dirty="0" smtClean="0">
                  <a:solidFill>
                    <a:srgbClr val="000000"/>
                  </a:solidFill>
                  <a:ea typeface="Times New Roman" pitchFamily="18" charset="0"/>
                  <a:cs typeface="Calibri" pitchFamily="34" charset="0"/>
                </a:rPr>
                <a:t>                     High </a:t>
              </a:r>
              <a:r>
                <a:rPr lang="en-US" sz="1600" b="1" dirty="0">
                  <a:solidFill>
                    <a:srgbClr val="000000"/>
                  </a:solidFill>
                  <a:ea typeface="Times New Roman" pitchFamily="18" charset="0"/>
                  <a:cs typeface="Calibri" pitchFamily="34" charset="0"/>
                </a:rPr>
                <a:t>Sophistication</a:t>
              </a:r>
              <a:endParaRPr lang="en-US" dirty="0">
                <a:ea typeface="Times New Roman" pitchFamily="18" charset="0"/>
                <a:cs typeface="Calibri" pitchFamily="34" charset="0"/>
              </a:endParaRPr>
            </a:p>
          </p:txBody>
        </p:sp>
        <p:sp>
          <p:nvSpPr>
            <p:cNvPr id="53" name="Rectangle 24"/>
            <p:cNvSpPr>
              <a:spLocks noChangeArrowheads="1"/>
            </p:cNvSpPr>
            <p:nvPr/>
          </p:nvSpPr>
          <p:spPr bwMode="auto">
            <a:xfrm>
              <a:off x="5880" y="449"/>
              <a:ext cx="1170" cy="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r>
                <a:rPr lang="en-US" sz="1600" b="1" dirty="0">
                  <a:solidFill>
                    <a:srgbClr val="000000"/>
                  </a:solidFill>
                  <a:ea typeface="Times New Roman" pitchFamily="18" charset="0"/>
                  <a:cs typeface="Calibri" pitchFamily="34" charset="0"/>
                </a:rPr>
                <a:t> Sectors</a:t>
              </a:r>
              <a:endParaRPr lang="en-US" dirty="0">
                <a:ea typeface="Times New Roman" pitchFamily="18" charset="0"/>
                <a:cs typeface="Calibri" pitchFamily="34" charset="0"/>
              </a:endParaRPr>
            </a:p>
          </p:txBody>
        </p:sp>
        <p:sp>
          <p:nvSpPr>
            <p:cNvPr id="54" name="Rectangle 23"/>
            <p:cNvSpPr>
              <a:spLocks noChangeArrowheads="1"/>
            </p:cNvSpPr>
            <p:nvPr/>
          </p:nvSpPr>
          <p:spPr bwMode="auto">
            <a:xfrm>
              <a:off x="1077" y="3618"/>
              <a:ext cx="798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FF0000"/>
                  </a:solidFill>
                  <a:ea typeface="Times New Roman" pitchFamily="18" charset="0"/>
                  <a:cs typeface="Calibri" pitchFamily="34" charset="0"/>
                </a:rPr>
                <a:t>stagnant </a:t>
              </a:r>
              <a:endParaRPr lang="en-US">
                <a:ea typeface="Times New Roman" pitchFamily="18" charset="0"/>
                <a:cs typeface="Calibri" pitchFamily="34" charset="0"/>
              </a:endParaRPr>
            </a:p>
          </p:txBody>
        </p:sp>
        <p:sp>
          <p:nvSpPr>
            <p:cNvPr id="55" name="Rectangle 22"/>
            <p:cNvSpPr>
              <a:spLocks noChangeArrowheads="1"/>
            </p:cNvSpPr>
            <p:nvPr/>
          </p:nvSpPr>
          <p:spPr bwMode="auto">
            <a:xfrm>
              <a:off x="1077" y="3884"/>
              <a:ext cx="352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FF0000"/>
                  </a:solidFill>
                  <a:ea typeface="Times New Roman" pitchFamily="18" charset="0"/>
                  <a:cs typeface="Calibri" pitchFamily="34" charset="0"/>
                </a:rPr>
                <a:t>mid</a:t>
              </a:r>
              <a:endParaRPr lang="en-US">
                <a:ea typeface="Times New Roman" pitchFamily="18" charset="0"/>
                <a:cs typeface="Calibri" pitchFamily="34" charset="0"/>
              </a:endParaRPr>
            </a:p>
          </p:txBody>
        </p:sp>
        <p:sp>
          <p:nvSpPr>
            <p:cNvPr id="56" name="Rectangle 21"/>
            <p:cNvSpPr>
              <a:spLocks noChangeArrowheads="1"/>
            </p:cNvSpPr>
            <p:nvPr/>
          </p:nvSpPr>
          <p:spPr bwMode="auto">
            <a:xfrm>
              <a:off x="1445" y="3884"/>
              <a:ext cx="68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FF0000"/>
                  </a:solidFill>
                  <a:ea typeface="Times New Roman" pitchFamily="18" charset="0"/>
                  <a:cs typeface="Calibri" pitchFamily="34" charset="0"/>
                </a:rPr>
                <a:t>-</a:t>
              </a:r>
              <a:endParaRPr lang="en-US">
                <a:ea typeface="Times New Roman" pitchFamily="18" charset="0"/>
                <a:cs typeface="Calibri" pitchFamily="34" charset="0"/>
              </a:endParaRPr>
            </a:p>
          </p:txBody>
        </p:sp>
        <p:sp>
          <p:nvSpPr>
            <p:cNvPr id="57" name="Rectangle 20"/>
            <p:cNvSpPr>
              <a:spLocks noChangeArrowheads="1"/>
            </p:cNvSpPr>
            <p:nvPr/>
          </p:nvSpPr>
          <p:spPr bwMode="auto">
            <a:xfrm>
              <a:off x="1516" y="3884"/>
              <a:ext cx="673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FF0000"/>
                  </a:solidFill>
                  <a:ea typeface="Times New Roman" pitchFamily="18" charset="0"/>
                  <a:cs typeface="Calibri" pitchFamily="34" charset="0"/>
                </a:rPr>
                <a:t>income</a:t>
              </a:r>
              <a:endParaRPr lang="en-US">
                <a:ea typeface="Times New Roman" pitchFamily="18" charset="0"/>
                <a:cs typeface="Calibri" pitchFamily="34" charset="0"/>
              </a:endParaRPr>
            </a:p>
          </p:txBody>
        </p:sp>
        <p:sp>
          <p:nvSpPr>
            <p:cNvPr id="58" name="Rectangle 19"/>
            <p:cNvSpPr>
              <a:spLocks noChangeArrowheads="1"/>
            </p:cNvSpPr>
            <p:nvPr/>
          </p:nvSpPr>
          <p:spPr bwMode="auto">
            <a:xfrm>
              <a:off x="3882" y="4138"/>
              <a:ext cx="900" cy="1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00682F"/>
                  </a:solidFill>
                  <a:ea typeface="Times New Roman" pitchFamily="18" charset="0"/>
                  <a:cs typeface="Calibri" pitchFamily="34" charset="0"/>
                </a:rPr>
                <a:t>Fast growing</a:t>
              </a:r>
              <a:endParaRPr lang="en-US">
                <a:ea typeface="Times New Roman" pitchFamily="18" charset="0"/>
                <a:cs typeface="Calibri" pitchFamily="34" charset="0"/>
              </a:endParaRPr>
            </a:p>
          </p:txBody>
        </p:sp>
        <p:sp>
          <p:nvSpPr>
            <p:cNvPr id="59" name="Rectangle 18"/>
            <p:cNvSpPr>
              <a:spLocks noChangeArrowheads="1"/>
            </p:cNvSpPr>
            <p:nvPr/>
          </p:nvSpPr>
          <p:spPr bwMode="auto">
            <a:xfrm>
              <a:off x="4874" y="4137"/>
              <a:ext cx="324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00682F"/>
                  </a:solidFill>
                  <a:ea typeface="Times New Roman" pitchFamily="18" charset="0"/>
                  <a:cs typeface="Calibri" pitchFamily="34" charset="0"/>
                </a:rPr>
                <a:t>low</a:t>
              </a:r>
              <a:endParaRPr lang="en-US">
                <a:ea typeface="Times New Roman" pitchFamily="18" charset="0"/>
                <a:cs typeface="Calibri" pitchFamily="34" charset="0"/>
              </a:endParaRPr>
            </a:p>
          </p:txBody>
        </p:sp>
        <p:sp>
          <p:nvSpPr>
            <p:cNvPr id="60" name="Rectangle 17"/>
            <p:cNvSpPr>
              <a:spLocks noChangeArrowheads="1"/>
            </p:cNvSpPr>
            <p:nvPr/>
          </p:nvSpPr>
          <p:spPr bwMode="auto">
            <a:xfrm>
              <a:off x="5228" y="4137"/>
              <a:ext cx="68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00682F"/>
                  </a:solidFill>
                  <a:ea typeface="Times New Roman" pitchFamily="18" charset="0"/>
                  <a:cs typeface="Calibri" pitchFamily="34" charset="0"/>
                </a:rPr>
                <a:t>-</a:t>
              </a:r>
              <a:endParaRPr lang="en-US">
                <a:ea typeface="Times New Roman" pitchFamily="18" charset="0"/>
                <a:cs typeface="Calibri" pitchFamily="34" charset="0"/>
              </a:endParaRPr>
            </a:p>
          </p:txBody>
        </p:sp>
        <p:sp>
          <p:nvSpPr>
            <p:cNvPr id="61" name="Rectangle 16"/>
            <p:cNvSpPr>
              <a:spLocks noChangeArrowheads="1"/>
            </p:cNvSpPr>
            <p:nvPr/>
          </p:nvSpPr>
          <p:spPr bwMode="auto">
            <a:xfrm>
              <a:off x="5299" y="4137"/>
              <a:ext cx="673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00682F"/>
                  </a:solidFill>
                  <a:ea typeface="Times New Roman" pitchFamily="18" charset="0"/>
                  <a:cs typeface="Calibri" pitchFamily="34" charset="0"/>
                </a:rPr>
                <a:t>income</a:t>
              </a:r>
              <a:endParaRPr lang="en-US">
                <a:ea typeface="Times New Roman" pitchFamily="18" charset="0"/>
                <a:cs typeface="Calibri" pitchFamily="34" charset="0"/>
              </a:endParaRPr>
            </a:p>
          </p:txBody>
        </p:sp>
        <p:sp>
          <p:nvSpPr>
            <p:cNvPr id="62" name="Rectangle 15"/>
            <p:cNvSpPr>
              <a:spLocks noChangeArrowheads="1"/>
            </p:cNvSpPr>
            <p:nvPr/>
          </p:nvSpPr>
          <p:spPr bwMode="auto">
            <a:xfrm>
              <a:off x="3840" y="3485"/>
              <a:ext cx="108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63" name="Rectangle 14"/>
            <p:cNvSpPr>
              <a:spLocks noChangeArrowheads="1"/>
            </p:cNvSpPr>
            <p:nvPr/>
          </p:nvSpPr>
          <p:spPr bwMode="auto">
            <a:xfrm>
              <a:off x="5086" y="3485"/>
              <a:ext cx="108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64" name="Rectangle 13"/>
            <p:cNvSpPr>
              <a:spLocks noChangeArrowheads="1"/>
            </p:cNvSpPr>
            <p:nvPr/>
          </p:nvSpPr>
          <p:spPr bwMode="auto">
            <a:xfrm>
              <a:off x="5157" y="3485"/>
              <a:ext cx="667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FE9802"/>
                  </a:solidFill>
                  <a:ea typeface="Times New Roman" pitchFamily="18" charset="0"/>
                  <a:cs typeface="Calibri" pitchFamily="34" charset="0"/>
                </a:rPr>
                <a:t>AFRICA</a:t>
              </a:r>
              <a:endParaRPr lang="en-US">
                <a:ea typeface="Times New Roman" pitchFamily="18" charset="0"/>
                <a:cs typeface="Calibri" pitchFamily="34" charset="0"/>
              </a:endParaRPr>
            </a:p>
          </p:txBody>
        </p:sp>
        <p:sp>
          <p:nvSpPr>
            <p:cNvPr id="65" name="Rectangle 12"/>
            <p:cNvSpPr>
              <a:spLocks noChangeArrowheads="1"/>
            </p:cNvSpPr>
            <p:nvPr/>
          </p:nvSpPr>
          <p:spPr bwMode="auto">
            <a:xfrm>
              <a:off x="5483" y="1450"/>
              <a:ext cx="504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000000"/>
                  </a:solidFill>
                  <a:ea typeface="Times New Roman" pitchFamily="18" charset="0"/>
                  <a:cs typeface="Calibri" pitchFamily="34" charset="0"/>
                </a:rPr>
                <a:t>OECD </a:t>
              </a:r>
              <a:endParaRPr lang="en-US">
                <a:ea typeface="Times New Roman" pitchFamily="18" charset="0"/>
                <a:cs typeface="Calibri" pitchFamily="34" charset="0"/>
              </a:endParaRPr>
            </a:p>
          </p:txBody>
        </p:sp>
        <p:sp>
          <p:nvSpPr>
            <p:cNvPr id="66" name="Rectangle 11"/>
            <p:cNvSpPr>
              <a:spLocks noChangeArrowheads="1"/>
            </p:cNvSpPr>
            <p:nvPr/>
          </p:nvSpPr>
          <p:spPr bwMode="auto">
            <a:xfrm>
              <a:off x="2464" y="2541"/>
              <a:ext cx="901" cy="1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032B6D"/>
                  </a:solidFill>
                  <a:ea typeface="Times New Roman" pitchFamily="18" charset="0"/>
                  <a:cs typeface="Calibri" pitchFamily="34" charset="0"/>
                </a:rPr>
                <a:t>Fast growing</a:t>
              </a:r>
              <a:endParaRPr lang="en-US">
                <a:ea typeface="Times New Roman" pitchFamily="18" charset="0"/>
                <a:cs typeface="Calibri" pitchFamily="34" charset="0"/>
              </a:endParaRPr>
            </a:p>
          </p:txBody>
        </p:sp>
        <p:sp>
          <p:nvSpPr>
            <p:cNvPr id="67" name="Rectangle 10"/>
            <p:cNvSpPr>
              <a:spLocks noChangeArrowheads="1"/>
            </p:cNvSpPr>
            <p:nvPr/>
          </p:nvSpPr>
          <p:spPr bwMode="auto">
            <a:xfrm>
              <a:off x="2465" y="2807"/>
              <a:ext cx="352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032B6D"/>
                  </a:solidFill>
                  <a:ea typeface="Times New Roman" pitchFamily="18" charset="0"/>
                  <a:cs typeface="Calibri" pitchFamily="34" charset="0"/>
                </a:rPr>
                <a:t>mid</a:t>
              </a:r>
              <a:endParaRPr lang="en-US">
                <a:ea typeface="Times New Roman" pitchFamily="18" charset="0"/>
                <a:cs typeface="Calibri" pitchFamily="34" charset="0"/>
              </a:endParaRPr>
            </a:p>
          </p:txBody>
        </p:sp>
        <p:sp>
          <p:nvSpPr>
            <p:cNvPr id="68" name="Rectangle 9"/>
            <p:cNvSpPr>
              <a:spLocks noChangeArrowheads="1"/>
            </p:cNvSpPr>
            <p:nvPr/>
          </p:nvSpPr>
          <p:spPr bwMode="auto">
            <a:xfrm>
              <a:off x="2834" y="2807"/>
              <a:ext cx="68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032B6D"/>
                  </a:solidFill>
                  <a:ea typeface="Times New Roman" pitchFamily="18" charset="0"/>
                  <a:cs typeface="Calibri" pitchFamily="34" charset="0"/>
                </a:rPr>
                <a:t>-</a:t>
              </a:r>
              <a:endParaRPr lang="en-US">
                <a:ea typeface="Times New Roman" pitchFamily="18" charset="0"/>
                <a:cs typeface="Calibri" pitchFamily="34" charset="0"/>
              </a:endParaRPr>
            </a:p>
          </p:txBody>
        </p:sp>
        <p:sp>
          <p:nvSpPr>
            <p:cNvPr id="69" name="Rectangle 8"/>
            <p:cNvSpPr>
              <a:spLocks noChangeArrowheads="1"/>
            </p:cNvSpPr>
            <p:nvPr/>
          </p:nvSpPr>
          <p:spPr bwMode="auto">
            <a:xfrm>
              <a:off x="2904" y="2807"/>
              <a:ext cx="673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032B6D"/>
                  </a:solidFill>
                  <a:ea typeface="Times New Roman" pitchFamily="18" charset="0"/>
                  <a:cs typeface="Calibri" pitchFamily="34" charset="0"/>
                </a:rPr>
                <a:t>income</a:t>
              </a:r>
              <a:endParaRPr lang="en-US">
                <a:ea typeface="Times New Roman" pitchFamily="18" charset="0"/>
                <a:cs typeface="Calibri" pitchFamily="34" charset="0"/>
              </a:endParaRPr>
            </a:p>
          </p:txBody>
        </p:sp>
        <p:sp>
          <p:nvSpPr>
            <p:cNvPr id="70" name="Freeform 7"/>
            <p:cNvSpPr>
              <a:spLocks noEditPoints="1"/>
            </p:cNvSpPr>
            <p:nvPr/>
          </p:nvSpPr>
          <p:spPr bwMode="auto">
            <a:xfrm>
              <a:off x="765" y="1529"/>
              <a:ext cx="2848" cy="465"/>
            </a:xfrm>
            <a:custGeom>
              <a:avLst/>
              <a:gdLst>
                <a:gd name="T0" fmla="*/ 0 w 2848"/>
                <a:gd name="T1" fmla="*/ 0 h 465"/>
                <a:gd name="T2" fmla="*/ 0 w 2848"/>
                <a:gd name="T3" fmla="*/ 0 h 465"/>
                <a:gd name="T4" fmla="*/ 2834 w 2848"/>
                <a:gd name="T5" fmla="*/ 0 h 465"/>
                <a:gd name="T6" fmla="*/ 2848 w 2848"/>
                <a:gd name="T7" fmla="*/ 0 h 465"/>
                <a:gd name="T8" fmla="*/ 2848 w 2848"/>
                <a:gd name="T9" fmla="*/ 452 h 465"/>
                <a:gd name="T10" fmla="*/ 2834 w 2848"/>
                <a:gd name="T11" fmla="*/ 465 h 465"/>
                <a:gd name="T12" fmla="*/ 0 w 2848"/>
                <a:gd name="T13" fmla="*/ 465 h 465"/>
                <a:gd name="T14" fmla="*/ 0 w 2848"/>
                <a:gd name="T15" fmla="*/ 452 h 465"/>
                <a:gd name="T16" fmla="*/ 0 w 2848"/>
                <a:gd name="T17" fmla="*/ 0 h 465"/>
                <a:gd name="T18" fmla="*/ 14 w 2848"/>
                <a:gd name="T19" fmla="*/ 452 h 465"/>
                <a:gd name="T20" fmla="*/ 0 w 2848"/>
                <a:gd name="T21" fmla="*/ 452 h 465"/>
                <a:gd name="T22" fmla="*/ 2834 w 2848"/>
                <a:gd name="T23" fmla="*/ 452 h 465"/>
                <a:gd name="T24" fmla="*/ 2834 w 2848"/>
                <a:gd name="T25" fmla="*/ 452 h 465"/>
                <a:gd name="T26" fmla="*/ 2834 w 2848"/>
                <a:gd name="T27" fmla="*/ 0 h 465"/>
                <a:gd name="T28" fmla="*/ 2834 w 2848"/>
                <a:gd name="T29" fmla="*/ 13 h 465"/>
                <a:gd name="T30" fmla="*/ 0 w 2848"/>
                <a:gd name="T31" fmla="*/ 13 h 465"/>
                <a:gd name="T32" fmla="*/ 14 w 2848"/>
                <a:gd name="T33" fmla="*/ 0 h 465"/>
                <a:gd name="T34" fmla="*/ 14 w 2848"/>
                <a:gd name="T35" fmla="*/ 452 h 46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848"/>
                <a:gd name="T55" fmla="*/ 0 h 465"/>
                <a:gd name="T56" fmla="*/ 2848 w 2848"/>
                <a:gd name="T57" fmla="*/ 465 h 46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848" h="465">
                  <a:moveTo>
                    <a:pt x="0" y="0"/>
                  </a:moveTo>
                  <a:lnTo>
                    <a:pt x="0" y="0"/>
                  </a:lnTo>
                  <a:lnTo>
                    <a:pt x="2834" y="0"/>
                  </a:lnTo>
                  <a:lnTo>
                    <a:pt x="2848" y="0"/>
                  </a:lnTo>
                  <a:lnTo>
                    <a:pt x="2848" y="452"/>
                  </a:lnTo>
                  <a:lnTo>
                    <a:pt x="2834" y="465"/>
                  </a:lnTo>
                  <a:lnTo>
                    <a:pt x="0" y="465"/>
                  </a:lnTo>
                  <a:lnTo>
                    <a:pt x="0" y="452"/>
                  </a:lnTo>
                  <a:lnTo>
                    <a:pt x="0" y="0"/>
                  </a:lnTo>
                  <a:close/>
                  <a:moveTo>
                    <a:pt x="14" y="452"/>
                  </a:moveTo>
                  <a:lnTo>
                    <a:pt x="0" y="452"/>
                  </a:lnTo>
                  <a:lnTo>
                    <a:pt x="2834" y="452"/>
                  </a:lnTo>
                  <a:lnTo>
                    <a:pt x="2834" y="0"/>
                  </a:lnTo>
                  <a:lnTo>
                    <a:pt x="2834" y="13"/>
                  </a:lnTo>
                  <a:lnTo>
                    <a:pt x="0" y="13"/>
                  </a:lnTo>
                  <a:lnTo>
                    <a:pt x="14" y="0"/>
                  </a:lnTo>
                  <a:lnTo>
                    <a:pt x="14" y="452"/>
                  </a:lnTo>
                  <a:close/>
                </a:path>
              </a:pathLst>
            </a:custGeom>
            <a:solidFill>
              <a:srgbClr val="7F7F7F"/>
            </a:solidFill>
            <a:ln w="0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Rectangle 6"/>
            <p:cNvSpPr>
              <a:spLocks noChangeArrowheads="1"/>
            </p:cNvSpPr>
            <p:nvPr/>
          </p:nvSpPr>
          <p:spPr bwMode="auto">
            <a:xfrm>
              <a:off x="1063" y="1529"/>
              <a:ext cx="693" cy="3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>
                  <a:solidFill>
                    <a:srgbClr val="7F7F7F"/>
                  </a:solidFill>
                  <a:ea typeface="Times New Roman" pitchFamily="18" charset="0"/>
                  <a:cs typeface="Calibri" pitchFamily="34" charset="0"/>
                </a:rPr>
                <a:t>HIGH</a:t>
              </a:r>
              <a:endParaRPr lang="en-US">
                <a:ea typeface="Times New Roman" pitchFamily="18" charset="0"/>
                <a:cs typeface="Calibri" pitchFamily="34" charset="0"/>
              </a:endParaRPr>
            </a:p>
          </p:txBody>
        </p:sp>
        <p:sp>
          <p:nvSpPr>
            <p:cNvPr id="72" name="Rectangle 5"/>
            <p:cNvSpPr>
              <a:spLocks noChangeArrowheads="1"/>
            </p:cNvSpPr>
            <p:nvPr/>
          </p:nvSpPr>
          <p:spPr bwMode="auto">
            <a:xfrm>
              <a:off x="1856" y="1529"/>
              <a:ext cx="1392" cy="3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>
                  <a:solidFill>
                    <a:srgbClr val="7F7F7F"/>
                  </a:solidFill>
                  <a:ea typeface="Times New Roman" pitchFamily="18" charset="0"/>
                  <a:cs typeface="Calibri" pitchFamily="34" charset="0"/>
                </a:rPr>
                <a:t>INTENSITY</a:t>
              </a:r>
              <a:endParaRPr lang="en-US">
                <a:ea typeface="Times New Roman" pitchFamily="18" charset="0"/>
                <a:cs typeface="Calibri" pitchFamily="34" charset="0"/>
              </a:endParaRPr>
            </a:p>
          </p:txBody>
        </p:sp>
        <p:sp>
          <p:nvSpPr>
            <p:cNvPr id="73" name="Freeform 4"/>
            <p:cNvSpPr>
              <a:spLocks noEditPoints="1"/>
            </p:cNvSpPr>
            <p:nvPr/>
          </p:nvSpPr>
          <p:spPr bwMode="auto">
            <a:xfrm>
              <a:off x="765" y="1968"/>
              <a:ext cx="2848" cy="466"/>
            </a:xfrm>
            <a:custGeom>
              <a:avLst/>
              <a:gdLst>
                <a:gd name="T0" fmla="*/ 0 w 2848"/>
                <a:gd name="T1" fmla="*/ 0 h 466"/>
                <a:gd name="T2" fmla="*/ 0 w 2848"/>
                <a:gd name="T3" fmla="*/ 0 h 466"/>
                <a:gd name="T4" fmla="*/ 2834 w 2848"/>
                <a:gd name="T5" fmla="*/ 0 h 466"/>
                <a:gd name="T6" fmla="*/ 2848 w 2848"/>
                <a:gd name="T7" fmla="*/ 0 h 466"/>
                <a:gd name="T8" fmla="*/ 2848 w 2848"/>
                <a:gd name="T9" fmla="*/ 453 h 466"/>
                <a:gd name="T10" fmla="*/ 2834 w 2848"/>
                <a:gd name="T11" fmla="*/ 466 h 466"/>
                <a:gd name="T12" fmla="*/ 0 w 2848"/>
                <a:gd name="T13" fmla="*/ 466 h 466"/>
                <a:gd name="T14" fmla="*/ 0 w 2848"/>
                <a:gd name="T15" fmla="*/ 453 h 466"/>
                <a:gd name="T16" fmla="*/ 0 w 2848"/>
                <a:gd name="T17" fmla="*/ 0 h 466"/>
                <a:gd name="T18" fmla="*/ 14 w 2848"/>
                <a:gd name="T19" fmla="*/ 453 h 466"/>
                <a:gd name="T20" fmla="*/ 0 w 2848"/>
                <a:gd name="T21" fmla="*/ 453 h 466"/>
                <a:gd name="T22" fmla="*/ 2834 w 2848"/>
                <a:gd name="T23" fmla="*/ 453 h 466"/>
                <a:gd name="T24" fmla="*/ 2834 w 2848"/>
                <a:gd name="T25" fmla="*/ 453 h 466"/>
                <a:gd name="T26" fmla="*/ 2834 w 2848"/>
                <a:gd name="T27" fmla="*/ 0 h 466"/>
                <a:gd name="T28" fmla="*/ 2834 w 2848"/>
                <a:gd name="T29" fmla="*/ 14 h 466"/>
                <a:gd name="T30" fmla="*/ 0 w 2848"/>
                <a:gd name="T31" fmla="*/ 14 h 466"/>
                <a:gd name="T32" fmla="*/ 14 w 2848"/>
                <a:gd name="T33" fmla="*/ 0 h 466"/>
                <a:gd name="T34" fmla="*/ 14 w 2848"/>
                <a:gd name="T35" fmla="*/ 453 h 46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848"/>
                <a:gd name="T55" fmla="*/ 0 h 466"/>
                <a:gd name="T56" fmla="*/ 2848 w 2848"/>
                <a:gd name="T57" fmla="*/ 466 h 46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848" h="466">
                  <a:moveTo>
                    <a:pt x="0" y="0"/>
                  </a:moveTo>
                  <a:lnTo>
                    <a:pt x="0" y="0"/>
                  </a:lnTo>
                  <a:lnTo>
                    <a:pt x="2834" y="0"/>
                  </a:lnTo>
                  <a:lnTo>
                    <a:pt x="2848" y="0"/>
                  </a:lnTo>
                  <a:lnTo>
                    <a:pt x="2848" y="453"/>
                  </a:lnTo>
                  <a:lnTo>
                    <a:pt x="2834" y="466"/>
                  </a:lnTo>
                  <a:lnTo>
                    <a:pt x="0" y="466"/>
                  </a:lnTo>
                  <a:lnTo>
                    <a:pt x="0" y="453"/>
                  </a:lnTo>
                  <a:lnTo>
                    <a:pt x="0" y="0"/>
                  </a:lnTo>
                  <a:close/>
                  <a:moveTo>
                    <a:pt x="14" y="453"/>
                  </a:moveTo>
                  <a:lnTo>
                    <a:pt x="0" y="453"/>
                  </a:lnTo>
                  <a:lnTo>
                    <a:pt x="2834" y="453"/>
                  </a:lnTo>
                  <a:lnTo>
                    <a:pt x="2834" y="0"/>
                  </a:lnTo>
                  <a:lnTo>
                    <a:pt x="2834" y="14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4" y="453"/>
                  </a:lnTo>
                  <a:close/>
                </a:path>
              </a:pathLst>
            </a:custGeom>
            <a:solidFill>
              <a:srgbClr val="7F7F7F"/>
            </a:solidFill>
            <a:ln w="0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Rectangle 3"/>
            <p:cNvSpPr>
              <a:spLocks noChangeArrowheads="1"/>
            </p:cNvSpPr>
            <p:nvPr/>
          </p:nvSpPr>
          <p:spPr bwMode="auto">
            <a:xfrm>
              <a:off x="1077" y="1995"/>
              <a:ext cx="633" cy="3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>
                  <a:solidFill>
                    <a:srgbClr val="7F7F7F"/>
                  </a:solidFill>
                  <a:ea typeface="Times New Roman" pitchFamily="18" charset="0"/>
                  <a:cs typeface="Calibri" pitchFamily="34" charset="0"/>
                </a:rPr>
                <a:t>LOW </a:t>
              </a:r>
              <a:endParaRPr lang="en-US">
                <a:ea typeface="Times New Roman" pitchFamily="18" charset="0"/>
                <a:cs typeface="Calibri" pitchFamily="34" charset="0"/>
              </a:endParaRPr>
            </a:p>
          </p:txBody>
        </p:sp>
        <p:sp>
          <p:nvSpPr>
            <p:cNvPr id="75" name="Rectangle 2"/>
            <p:cNvSpPr>
              <a:spLocks noChangeArrowheads="1"/>
            </p:cNvSpPr>
            <p:nvPr/>
          </p:nvSpPr>
          <p:spPr bwMode="auto">
            <a:xfrm>
              <a:off x="1828" y="1995"/>
              <a:ext cx="1392" cy="3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>
                  <a:solidFill>
                    <a:srgbClr val="7F7F7F"/>
                  </a:solidFill>
                  <a:ea typeface="Times New Roman" pitchFamily="18" charset="0"/>
                  <a:cs typeface="Calibri" pitchFamily="34" charset="0"/>
                </a:rPr>
                <a:t>INTENSITY</a:t>
              </a:r>
              <a:endParaRPr lang="en-US">
                <a:ea typeface="Times New Roman" pitchFamily="18" charset="0"/>
                <a:cs typeface="Calibri" pitchFamily="34" charset="0"/>
              </a:endParaRPr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 smtClean="0"/>
              <a:t>A strategy for breaking in: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Creating an export push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existing incentives work at the border and beyond.</a:t>
            </a:r>
          </a:p>
          <a:p>
            <a:r>
              <a:rPr lang="en-US" dirty="0" smtClean="0"/>
              <a:t>Focus infrastructure on exports</a:t>
            </a:r>
          </a:p>
          <a:p>
            <a:r>
              <a:rPr lang="en-US" dirty="0" smtClean="0"/>
              <a:t>Get serious about trade logistics</a:t>
            </a:r>
          </a:p>
          <a:p>
            <a:r>
              <a:rPr lang="en-US" dirty="0" smtClean="0"/>
              <a:t>Find and fix the key bottlenecks  in the value chain (ports, transport, data)</a:t>
            </a:r>
          </a:p>
          <a:p>
            <a:r>
              <a:rPr lang="en-US" dirty="0" smtClean="0"/>
              <a:t>“Exchange rate protection”?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4000" dirty="0" smtClean="0"/>
              <a:t>A Strategy for breaking in: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Spatial industrial policy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3000" dirty="0" smtClean="0"/>
              <a:t>Manufacturing </a:t>
            </a:r>
            <a:r>
              <a:rPr lang="en-US" sz="3000" dirty="0" smtClean="0"/>
              <a:t>and service industries tend to concentrate in geographical areas – usually cities. </a:t>
            </a:r>
          </a:p>
          <a:p>
            <a:r>
              <a:rPr lang="en-US" sz="3000" dirty="0" smtClean="0"/>
              <a:t>Africa’s economies have few modern industrial clusters, making it both more difficult for existing firms to compete and more difficult to attract new industry.</a:t>
            </a:r>
          </a:p>
          <a:p>
            <a:r>
              <a:rPr lang="en-US" sz="3000" dirty="0" smtClean="0"/>
              <a:t>Governments can foster agglomerations by concentrating investment on high quality institutions and infrastructure in a limited physical area – such as a special economic zone (SEZ).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600" dirty="0" smtClean="0"/>
              <a:t>A Strategy for breaking in:</a:t>
            </a:r>
            <a:br>
              <a:rPr lang="en-US" sz="3600" dirty="0" smtClean="0"/>
            </a:br>
            <a:r>
              <a:rPr lang="en-US" sz="3200" dirty="0" smtClean="0"/>
              <a:t>Special Economic Zones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The first order of business is to upgrade the performance of SEZs to international standards.</a:t>
            </a:r>
          </a:p>
          <a:p>
            <a:r>
              <a:rPr lang="en-US" dirty="0" smtClean="0"/>
              <a:t>Connect SEZs to the national development strategy </a:t>
            </a:r>
          </a:p>
          <a:p>
            <a:r>
              <a:rPr lang="en-US" dirty="0" smtClean="0"/>
              <a:t>Establish the conditions for ongoing exchange between the domestic economy and activities based in the zone.</a:t>
            </a:r>
          </a:p>
          <a:p>
            <a:r>
              <a:rPr lang="en-US" dirty="0" smtClean="0"/>
              <a:t>Regional </a:t>
            </a:r>
            <a:r>
              <a:rPr lang="en-US" dirty="0" smtClean="0"/>
              <a:t>SEZs – often called “growth corridors” - can be developed around key trade infrastructure (ports, roads, power projects), with domestic industry clusters and local labor markets.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600" dirty="0" smtClean="0"/>
              <a:t>Managing resource </a:t>
            </a:r>
            <a:r>
              <a:rPr lang="en-US" sz="3600" dirty="0" smtClean="0"/>
              <a:t>wealth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New discoveries and rising demand will increase the importance of natural resources</a:t>
            </a:r>
          </a:p>
          <a:p>
            <a:r>
              <a:rPr lang="en-US" dirty="0" smtClean="0"/>
              <a:t>Resource </a:t>
            </a:r>
            <a:r>
              <a:rPr lang="en-US" dirty="0" smtClean="0"/>
              <a:t>rich economies </a:t>
            </a:r>
            <a:r>
              <a:rPr lang="en-US" dirty="0" smtClean="0"/>
              <a:t>have </a:t>
            </a:r>
            <a:r>
              <a:rPr lang="en-US" dirty="0" smtClean="0"/>
              <a:t>economic structures that impede long run growth</a:t>
            </a:r>
          </a:p>
          <a:p>
            <a:pPr lvl="1"/>
            <a:r>
              <a:rPr lang="en-US" dirty="0" smtClean="0"/>
              <a:t>Concentration of production in services and resource sector</a:t>
            </a:r>
          </a:p>
          <a:p>
            <a:pPr lvl="1"/>
            <a:r>
              <a:rPr lang="en-US" dirty="0" smtClean="0"/>
              <a:t>Agriculture and Industry small and declining</a:t>
            </a:r>
          </a:p>
          <a:p>
            <a:pPr lvl="1"/>
            <a:r>
              <a:rPr lang="en-US" dirty="0" smtClean="0"/>
              <a:t>Lack of product and export sophistication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/>
              <a:t>Natural resources and Economic Structure in Africa</a:t>
            </a:r>
            <a:endParaRPr lang="en-US" sz="32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33401" y="1572267"/>
          <a:ext cx="8458200" cy="5061772"/>
        </p:xfrm>
        <a:graphic>
          <a:graphicData uri="http://schemas.openxmlformats.org/drawingml/2006/table">
            <a:tbl>
              <a:tblPr/>
              <a:tblGrid>
                <a:gridCol w="1004936"/>
                <a:gridCol w="1004935"/>
                <a:gridCol w="921190"/>
                <a:gridCol w="1088679"/>
                <a:gridCol w="974626"/>
                <a:gridCol w="1127760"/>
                <a:gridCol w="1127760"/>
                <a:gridCol w="1208314"/>
              </a:tblGrid>
              <a:tr h="12060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Country Type</a:t>
                      </a: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Share of Agriculture in GDP</a:t>
                      </a: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Share of </a:t>
                      </a:r>
                      <a:r>
                        <a:rPr lang="en-US" sz="1100" b="1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Manufac-turing  in </a:t>
                      </a:r>
                      <a:r>
                        <a:rPr lang="en-US" sz="11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GDP</a:t>
                      </a: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Manufac-turing </a:t>
                      </a:r>
                      <a:r>
                        <a:rPr lang="en-US" sz="11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Value Added (MVA)  Per capita</a:t>
                      </a: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Share of Medium and High Technology in Total MVA</a:t>
                      </a: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Share of </a:t>
                      </a:r>
                      <a:r>
                        <a:rPr lang="en-US" sz="1100" b="1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Manufac-turing </a:t>
                      </a:r>
                      <a:r>
                        <a:rPr lang="en-US" sz="11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in Total Exports</a:t>
                      </a: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Share of Medium and High Technology in Manufactured Exports</a:t>
                      </a: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Number of Exports Accounting for 75%of Total Exports</a:t>
                      </a: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2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366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Resource-rich Economies</a:t>
                      </a:r>
                      <a:endParaRPr lang="en-US" sz="11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9.8</a:t>
                      </a:r>
                      <a:endParaRPr lang="en-US" sz="11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7.9</a:t>
                      </a:r>
                      <a:endParaRPr lang="en-US" sz="11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91.1</a:t>
                      </a:r>
                      <a:endParaRPr lang="en-US" sz="11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15.6</a:t>
                      </a:r>
                      <a:endParaRPr lang="en-US" sz="11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50.2</a:t>
                      </a:r>
                      <a:endParaRPr lang="en-US" sz="11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10.3</a:t>
                      </a:r>
                      <a:endParaRPr lang="en-US" sz="11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2.9</a:t>
                      </a:r>
                      <a:endParaRPr lang="en-US" sz="11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36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Non Resource-rich </a:t>
                      </a:r>
                      <a:r>
                        <a:rPr lang="en-US" sz="1100" b="1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Economies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 smtClean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 smtClean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Excluding South Africa</a:t>
                      </a: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18.1</a:t>
                      </a: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 smtClean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 smtClean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 smtClean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 smtClean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20.3</a:t>
                      </a: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12.1</a:t>
                      </a: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 smtClean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 smtClean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 smtClean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 smtClean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11.9</a:t>
                      </a: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121.8</a:t>
                      </a: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 smtClean="0">
                        <a:solidFill>
                          <a:srgbClr val="00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 smtClean="0">
                        <a:solidFill>
                          <a:srgbClr val="00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 smtClean="0">
                        <a:solidFill>
                          <a:srgbClr val="00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 smtClean="0">
                        <a:solidFill>
                          <a:srgbClr val="00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96.5</a:t>
                      </a: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15.1</a:t>
                      </a: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 smtClean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 smtClean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 smtClean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 smtClean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14.6</a:t>
                      </a: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59.1</a:t>
                      </a: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 smtClean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 smtClean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 smtClean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 smtClean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58.5</a:t>
                      </a: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16.8</a:t>
                      </a: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 smtClean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 smtClean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 smtClean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 smtClean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15.2</a:t>
                      </a: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24.0</a:t>
                      </a: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 smtClean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 smtClean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 smtClean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 smtClean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24.0</a:t>
                      </a: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2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East Asia</a:t>
                      </a: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29.5</a:t>
                      </a: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582.3</a:t>
                      </a: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97.5</a:t>
                      </a: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91.9</a:t>
                      </a: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64.1</a:t>
                      </a: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304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Least Developed Countries</a:t>
                      </a: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10.0</a:t>
                      </a: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31.4</a:t>
                      </a: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2.6</a:t>
                      </a: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43.1</a:t>
                      </a: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6.6</a:t>
                      </a: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 smtClean="0"/>
              <a:t>Managing resource </a:t>
            </a:r>
            <a:r>
              <a:rPr lang="en-US" sz="3600" dirty="0" smtClean="0"/>
              <a:t>wealth: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Geology is not destiny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Three resource-rich industrializers from outside Africa – Chile, Indonesia, and Malaysia – show quite different but successful patterns of structural change and growth </a:t>
            </a:r>
          </a:p>
          <a:p>
            <a:r>
              <a:rPr lang="en-US" sz="2800" dirty="0" smtClean="0"/>
              <a:t>Indonesia and Malaysia used natural resource revenues to industrialize</a:t>
            </a:r>
          </a:p>
          <a:p>
            <a:r>
              <a:rPr lang="en-US" sz="2800" dirty="0" smtClean="0"/>
              <a:t>Chile invested in knowledge based agro-industry (salmon; wine).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/>
              <a:t>Geology is not destiny:</a:t>
            </a:r>
            <a:br>
              <a:rPr lang="en-US" sz="3200" dirty="0" smtClean="0"/>
            </a:br>
            <a:r>
              <a:rPr lang="en-US" sz="3200" dirty="0" smtClean="0"/>
              <a:t>Structural change in production</a:t>
            </a:r>
            <a:endParaRPr lang="en-US" sz="3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9681" y="1600200"/>
            <a:ext cx="6186519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 smtClean="0"/>
              <a:t>A strategy for managing </a:t>
            </a:r>
            <a:r>
              <a:rPr lang="en-US" sz="3600" dirty="0" smtClean="0"/>
              <a:t>resource </a:t>
            </a:r>
            <a:r>
              <a:rPr lang="en-US" sz="3600" dirty="0" smtClean="0"/>
              <a:t>wealth: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Public investment choices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Savings can be invested in foreign or domestic assets</a:t>
            </a:r>
          </a:p>
          <a:p>
            <a:r>
              <a:rPr lang="en-US" dirty="0" smtClean="0"/>
              <a:t>Rates of return should determine the choice</a:t>
            </a:r>
          </a:p>
          <a:p>
            <a:r>
              <a:rPr lang="en-US" dirty="0" smtClean="0"/>
              <a:t>But </a:t>
            </a:r>
            <a:r>
              <a:rPr lang="en-US" dirty="0" smtClean="0"/>
              <a:t>it </a:t>
            </a:r>
            <a:r>
              <a:rPr lang="en-US" dirty="0" smtClean="0"/>
              <a:t>is often hard to determine the benefits of investments in institutional, physical or human capital</a:t>
            </a:r>
          </a:p>
          <a:p>
            <a:r>
              <a:rPr lang="en-US" dirty="0" smtClean="0"/>
              <a:t>Need for a prioritized list of investments</a:t>
            </a:r>
          </a:p>
          <a:p>
            <a:r>
              <a:rPr lang="en-US" dirty="0" smtClean="0"/>
              <a:t>“Investing </a:t>
            </a:r>
            <a:r>
              <a:rPr lang="en-US" dirty="0" smtClean="0"/>
              <a:t>to invest</a:t>
            </a:r>
            <a:r>
              <a:rPr lang="en-US" dirty="0" smtClean="0"/>
              <a:t>”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3200" dirty="0" smtClean="0"/>
              <a:t>Investing in knowledge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 smtClean="0"/>
              <a:t>Conclusions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It’s time to take structural change </a:t>
            </a:r>
            <a:r>
              <a:rPr lang="en-US" dirty="0" smtClean="0"/>
              <a:t>seriously, </a:t>
            </a:r>
            <a:r>
              <a:rPr lang="en-US" dirty="0" smtClean="0"/>
              <a:t>again</a:t>
            </a:r>
          </a:p>
          <a:p>
            <a:pPr lvl="1"/>
            <a:r>
              <a:rPr lang="en-US" dirty="0" smtClean="0"/>
              <a:t>It’s good for growth</a:t>
            </a:r>
          </a:p>
          <a:p>
            <a:pPr lvl="1"/>
            <a:r>
              <a:rPr lang="en-US" dirty="0" smtClean="0"/>
              <a:t>It’s good for poverty reduction</a:t>
            </a:r>
          </a:p>
          <a:p>
            <a:r>
              <a:rPr lang="en-US" dirty="0" smtClean="0"/>
              <a:t>Africa has the greatest structural change potential</a:t>
            </a:r>
          </a:p>
          <a:p>
            <a:r>
              <a:rPr lang="en-US" dirty="0" smtClean="0"/>
              <a:t>But, since at least 1990 “perverse” structural change has reduced productivity and increased poverty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dirty="0" smtClean="0"/>
              <a:t>Rediscovering Structural Change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Academic interest in structural change waned in the 1980s</a:t>
            </a:r>
          </a:p>
          <a:p>
            <a:r>
              <a:rPr lang="en-US" dirty="0" smtClean="0"/>
              <a:t>Cross country regressions consigned it to the “residual”</a:t>
            </a:r>
          </a:p>
          <a:p>
            <a:r>
              <a:rPr lang="en-US" dirty="0" smtClean="0"/>
              <a:t>The result for public policy was a focus on “whole economy” drivers of growth such as openness, institutions, governance, etc.</a:t>
            </a:r>
          </a:p>
          <a:p>
            <a:r>
              <a:rPr lang="en-US" dirty="0" smtClean="0"/>
              <a:t>These prescriptions proved to be of little practical relevance to public policy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 smtClean="0"/>
              <a:t>Conclusions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Marginal reforms may not be sufficient to reverse the trend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Three strategic options appear to hold promise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Transforming agriculture</a:t>
            </a:r>
            <a:endParaRPr lang="en-US" dirty="0" smtClean="0"/>
          </a:p>
          <a:p>
            <a:pPr lvl="1">
              <a:spcBef>
                <a:spcPts val="0"/>
              </a:spcBef>
            </a:pPr>
            <a:r>
              <a:rPr lang="en-US" dirty="0" smtClean="0"/>
              <a:t>Breaking </a:t>
            </a:r>
            <a:r>
              <a:rPr lang="en-US" dirty="0" smtClean="0"/>
              <a:t>in</a:t>
            </a:r>
            <a:endParaRPr lang="en-US" dirty="0" smtClean="0"/>
          </a:p>
          <a:p>
            <a:pPr lvl="1">
              <a:spcBef>
                <a:spcPts val="0"/>
              </a:spcBef>
            </a:pPr>
            <a:r>
              <a:rPr lang="en-US" dirty="0" smtClean="0"/>
              <a:t>Managing natural </a:t>
            </a:r>
            <a:r>
              <a:rPr lang="en-US" dirty="0" smtClean="0"/>
              <a:t>resource wealth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These strategic options are not mutually exclusive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All require careful evaluation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dirty="0" smtClean="0"/>
              <a:t>Rediscovering Structural Change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Recent academic research has rediscovered the importance of differences in productivity levels among </a:t>
            </a:r>
            <a:r>
              <a:rPr lang="en-US" i="1" dirty="0" smtClean="0"/>
              <a:t>firms</a:t>
            </a:r>
            <a:r>
              <a:rPr lang="en-US" dirty="0" smtClean="0"/>
              <a:t> (</a:t>
            </a:r>
            <a:r>
              <a:rPr lang="en-US" dirty="0" smtClean="0"/>
              <a:t>Hsieh </a:t>
            </a:r>
            <a:r>
              <a:rPr lang="en-US" dirty="0" smtClean="0"/>
              <a:t>and Klenow)</a:t>
            </a:r>
          </a:p>
          <a:p>
            <a:r>
              <a:rPr lang="en-US" dirty="0" smtClean="0"/>
              <a:t>Very recently, some academic attention has returned to the implications of productivity differences between </a:t>
            </a:r>
            <a:r>
              <a:rPr lang="en-US" i="1" dirty="0" smtClean="0"/>
              <a:t>sectors </a:t>
            </a:r>
            <a:r>
              <a:rPr lang="en-US" dirty="0" smtClean="0"/>
              <a:t>(McMillan and </a:t>
            </a:r>
            <a:r>
              <a:rPr lang="en-US" dirty="0" smtClean="0"/>
              <a:t>Rodrik</a:t>
            </a:r>
            <a:r>
              <a:rPr lang="en-US" dirty="0" smtClean="0"/>
              <a:t>).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447800"/>
          </a:xfrm>
        </p:spPr>
        <p:txBody>
          <a:bodyPr>
            <a:noAutofit/>
          </a:bodyPr>
          <a:lstStyle/>
          <a:p>
            <a:pPr algn="l"/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800" dirty="0" smtClean="0"/>
              <a:t>Africa has the most to gain from structural change</a:t>
            </a:r>
            <a:br>
              <a:rPr lang="en-US" sz="2800" dirty="0" smtClean="0"/>
            </a:br>
            <a:r>
              <a:rPr lang="en-US" sz="2400" dirty="0" smtClean="0"/>
              <a:t>Productivity differences among sectors are greatest</a:t>
            </a:r>
            <a:br>
              <a:rPr lang="en-US" sz="2400" dirty="0" smtClean="0"/>
            </a:br>
            <a:endParaRPr lang="en-US" sz="2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2209800"/>
            <a:ext cx="5551516" cy="313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 smtClean="0"/>
              <a:t>A simple decomposition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lvl="2">
              <a:buNone/>
            </a:pPr>
            <a:r>
              <a:rPr lang="en-US" sz="3600" dirty="0"/>
              <a:t>Δ </a:t>
            </a:r>
            <a:r>
              <a:rPr lang="en-US" sz="3600" i="1" dirty="0"/>
              <a:t>Y</a:t>
            </a:r>
            <a:r>
              <a:rPr lang="en-US" sz="3600" dirty="0"/>
              <a:t> = Σ θ</a:t>
            </a:r>
            <a:r>
              <a:rPr lang="en-US" sz="3600" i="1" dirty="0"/>
              <a:t> </a:t>
            </a:r>
            <a:r>
              <a:rPr lang="en-US" sz="2000" i="1" dirty="0" err="1"/>
              <a:t>i</a:t>
            </a:r>
            <a:r>
              <a:rPr lang="en-US" sz="2000" i="1" dirty="0"/>
              <a:t> ,t-k</a:t>
            </a:r>
            <a:r>
              <a:rPr lang="en-US" sz="2000" dirty="0"/>
              <a:t> </a:t>
            </a:r>
            <a:r>
              <a:rPr lang="en-US" sz="3600" dirty="0"/>
              <a:t>Δ </a:t>
            </a:r>
            <a:r>
              <a:rPr lang="en-US" sz="3600" i="1" dirty="0"/>
              <a:t>y </a:t>
            </a:r>
            <a:r>
              <a:rPr lang="en-US" sz="2000" i="1" dirty="0" err="1"/>
              <a:t>i</a:t>
            </a:r>
            <a:r>
              <a:rPr lang="en-US" sz="2000" i="1" dirty="0"/>
              <a:t>, t</a:t>
            </a:r>
            <a:r>
              <a:rPr lang="en-US" sz="2000" dirty="0"/>
              <a:t> </a:t>
            </a:r>
            <a:r>
              <a:rPr lang="en-US" sz="3600" dirty="0"/>
              <a:t>+ Σ</a:t>
            </a:r>
            <a:r>
              <a:rPr lang="en-US" sz="3600" i="1" dirty="0"/>
              <a:t> y </a:t>
            </a:r>
            <a:r>
              <a:rPr lang="en-US" sz="2000" i="1" dirty="0" err="1"/>
              <a:t>i</a:t>
            </a:r>
            <a:r>
              <a:rPr lang="en-US" sz="2000" i="1" dirty="0"/>
              <a:t>, t</a:t>
            </a:r>
            <a:r>
              <a:rPr lang="en-US" sz="2000" dirty="0"/>
              <a:t> </a:t>
            </a:r>
            <a:r>
              <a:rPr lang="en-US" sz="3600" dirty="0"/>
              <a:t>Δ θ</a:t>
            </a:r>
            <a:r>
              <a:rPr lang="en-US" sz="3600" i="1" dirty="0"/>
              <a:t> </a:t>
            </a:r>
            <a:r>
              <a:rPr lang="en-US" sz="2000" i="1" dirty="0" err="1"/>
              <a:t>i</a:t>
            </a:r>
            <a:r>
              <a:rPr lang="en-US" sz="2000" i="1" dirty="0"/>
              <a:t>, t</a:t>
            </a:r>
            <a:endParaRPr lang="en-US" sz="20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 smtClean="0"/>
              <a:t>   Overall        =    Within Sector        +       Structural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   Productivity      </a:t>
            </a:r>
            <a:r>
              <a:rPr lang="en-US" sz="2400" dirty="0" err="1" smtClean="0"/>
              <a:t>Productivity</a:t>
            </a:r>
            <a:r>
              <a:rPr lang="en-US" sz="2400" dirty="0" smtClean="0"/>
              <a:t>                   Change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   Change 	    </a:t>
            </a:r>
            <a:r>
              <a:rPr lang="en-US" sz="2400" dirty="0" err="1" smtClean="0"/>
              <a:t>Change</a:t>
            </a:r>
            <a:endParaRPr lang="en-US" sz="2400" dirty="0" smtClean="0"/>
          </a:p>
          <a:p>
            <a:pPr>
              <a:spcBef>
                <a:spcPts val="0"/>
              </a:spcBef>
              <a:buNone/>
            </a:pPr>
            <a:endParaRPr lang="en-US" sz="2400" dirty="0" smtClean="0"/>
          </a:p>
          <a:p>
            <a:pPr>
              <a:spcBef>
                <a:spcPts val="0"/>
              </a:spcBef>
              <a:buNone/>
            </a:pPr>
            <a:endParaRPr lang="en-US" sz="2400" dirty="0" smtClean="0"/>
          </a:p>
          <a:p>
            <a:pPr>
              <a:spcBef>
                <a:spcPts val="0"/>
              </a:spcBef>
              <a:buNone/>
            </a:pPr>
            <a:r>
              <a:rPr lang="en-US" sz="3600" dirty="0" smtClean="0"/>
              <a:t>Yields a worrisome result</a:t>
            </a:r>
          </a:p>
          <a:p>
            <a:pPr>
              <a:spcBef>
                <a:spcPts val="0"/>
              </a:spcBef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/>
              <a:t/>
            </a:r>
            <a:br>
              <a:rPr lang="en-US" sz="2000" b="1" dirty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/>
              <a:t/>
            </a:r>
            <a:br>
              <a:rPr lang="en-US" sz="2000" b="1" dirty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 smtClean="0"/>
              <a:t>Decomposition </a:t>
            </a:r>
            <a:r>
              <a:rPr lang="en-US" sz="2000" b="1" dirty="0"/>
              <a:t>of productivity growth, unweighted averages, 1990‐2005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066800" y="2133600"/>
          <a:ext cx="6705601" cy="2804160"/>
        </p:xfrm>
        <a:graphic>
          <a:graphicData uri="http://schemas.openxmlformats.org/drawingml/2006/table">
            <a:tbl>
              <a:tblPr/>
              <a:tblGrid>
                <a:gridCol w="1206011"/>
                <a:gridCol w="1459908"/>
                <a:gridCol w="1564187"/>
                <a:gridCol w="2475495"/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Calibri"/>
                        </a:rPr>
                        <a:t>Labor productivity growth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libri"/>
                          <a:ea typeface="Calibri"/>
                          <a:cs typeface="Calibri"/>
                        </a:rPr>
                        <a:t>Due to within sector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libri"/>
                          <a:ea typeface="Calibri"/>
                          <a:cs typeface="Calibri"/>
                        </a:rPr>
                        <a:t>productivity growth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libri"/>
                          <a:ea typeface="Calibri"/>
                          <a:cs typeface="Calibri"/>
                        </a:rPr>
                        <a:t>Due to structural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libri"/>
                          <a:ea typeface="Calibri"/>
                          <a:cs typeface="Calibri"/>
                        </a:rPr>
                        <a:t>change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Calibri"/>
                        </a:rPr>
                        <a:t>ASIA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Calibri"/>
                        </a:rPr>
                        <a:t>3.87%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libri"/>
                          <a:ea typeface="Calibri"/>
                          <a:cs typeface="Calibri"/>
                        </a:rPr>
                        <a:t>3.31%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libri"/>
                          <a:ea typeface="Calibri"/>
                          <a:cs typeface="Calibri"/>
                        </a:rPr>
                        <a:t>  0.57%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Calibri"/>
                        </a:rPr>
                        <a:t>HIGH INCOME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Calibri"/>
                        </a:rPr>
                        <a:t>1.46%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libri"/>
                          <a:ea typeface="Calibri"/>
                          <a:cs typeface="Calibri"/>
                        </a:rPr>
                        <a:t>1.54%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Calibri"/>
                        </a:rPr>
                        <a:t>‐0.09%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Calibri"/>
                        </a:rPr>
                        <a:t>LAC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Calibri"/>
                        </a:rPr>
                        <a:t>1.35%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Calibri"/>
                        </a:rPr>
                        <a:t>2.24%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Calibri"/>
                        </a:rPr>
                        <a:t>‐0.88%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</a:rPr>
                        <a:t>AFRICA</a:t>
                      </a:r>
                      <a:endParaRPr lang="en-US" sz="16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</a:rPr>
                        <a:t>0.86%</a:t>
                      </a:r>
                      <a:endParaRPr lang="en-US" sz="16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</a:rPr>
                        <a:t>2.13% </a:t>
                      </a:r>
                      <a:endParaRPr lang="en-US" sz="16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</a:rPr>
                        <a:t> ‐1.27%</a:t>
                      </a:r>
                      <a:endParaRPr lang="en-US" sz="16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1066800" y="5029200"/>
            <a:ext cx="502616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/>
              <a:t>Source: McMillan and </a:t>
            </a:r>
            <a:r>
              <a:rPr lang="en-US" sz="1600" b="1" dirty="0" smtClean="0"/>
              <a:t>Rodrik </a:t>
            </a:r>
            <a:r>
              <a:rPr lang="en-US" sz="1600" b="1" dirty="0" smtClean="0"/>
              <a:t>(2011)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/>
              <a:t>“Perverse” structural change slows productivity growth</a:t>
            </a:r>
            <a:endParaRPr lang="en-US" sz="3200" dirty="0"/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981200"/>
            <a:ext cx="67056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1524001" y="6198990"/>
            <a:ext cx="490158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/>
              <a:t>Source: McMillan and </a:t>
            </a:r>
            <a:r>
              <a:rPr lang="en-US" sz="1200" b="1" dirty="0" smtClean="0"/>
              <a:t>Rodrik </a:t>
            </a:r>
            <a:r>
              <a:rPr lang="en-US" sz="1200" b="1" dirty="0" smtClean="0"/>
              <a:t>(2011)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Structural Change and Poverty Reduction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Higher productivity creates scope for poverty reduction through rising real wages</a:t>
            </a:r>
          </a:p>
          <a:p>
            <a:r>
              <a:rPr lang="en-US" dirty="0" smtClean="0"/>
              <a:t>But productivity increases within sectors or firms may result in a net reduction in employment</a:t>
            </a:r>
          </a:p>
          <a:p>
            <a:r>
              <a:rPr lang="en-US" dirty="0" smtClean="0"/>
              <a:t>Where the workers displaced go can have an important impact on poverty outcomes – the extreme case is unemployment</a:t>
            </a:r>
          </a:p>
          <a:p>
            <a:r>
              <a:rPr lang="en-US" dirty="0" smtClean="0"/>
              <a:t>The recent experience of Latin America and Africa suggests that workers are moving to lower productivity jobs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</TotalTime>
  <Words>1614</Words>
  <Application>Microsoft Office PowerPoint</Application>
  <PresentationFormat>On-screen Show (4:3)</PresentationFormat>
  <Paragraphs>372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Structural Change, Productivity, and Poverty Reduction </vt:lpstr>
      <vt:lpstr>Rediscovering Structural Change</vt:lpstr>
      <vt:lpstr>Rediscovering Structural Change</vt:lpstr>
      <vt:lpstr>Rediscovering Structural Change</vt:lpstr>
      <vt:lpstr>  Africa has the most to gain from structural change Productivity differences among sectors are greatest </vt:lpstr>
      <vt:lpstr>A simple decomposition</vt:lpstr>
      <vt:lpstr>     Decomposition of productivity growth, unweighted averages, 1990‐2005 </vt:lpstr>
      <vt:lpstr>“Perverse” structural change slows productivity growth</vt:lpstr>
      <vt:lpstr>Structural Change and Poverty Reduction</vt:lpstr>
      <vt:lpstr>Labor productivity and poverty reduction</vt:lpstr>
      <vt:lpstr>Structural change and poverty reduction</vt:lpstr>
      <vt:lpstr>Policy, strategy and structural change</vt:lpstr>
      <vt:lpstr>Policy, strategy and structural change The Role of the State</vt:lpstr>
      <vt:lpstr>Policy, strategy and structural change  Some strategic options</vt:lpstr>
      <vt:lpstr>Transforming agriculture </vt:lpstr>
      <vt:lpstr>Transforming agriculture:  Some elements of a strategy</vt:lpstr>
      <vt:lpstr>Breaking in: What you make matters</vt:lpstr>
      <vt:lpstr>What you make matters:  Fast growing countries were all increasing the intensity of high  sophistication manufacturing. Slow growing countries were not   Evolution of production intensity 1975-2005</vt:lpstr>
      <vt:lpstr>“Out of Africa”: Deindustrialization 1975-2005</vt:lpstr>
      <vt:lpstr>Out of Africa:  Manufacturing Sectors Have Become Less Sophisticated</vt:lpstr>
      <vt:lpstr>A strategy for breaking in: Creating an export push</vt:lpstr>
      <vt:lpstr>A Strategy for breaking in: Spatial industrial policy</vt:lpstr>
      <vt:lpstr>A Strategy for breaking in: Special Economic Zones</vt:lpstr>
      <vt:lpstr>Managing resource wealth</vt:lpstr>
      <vt:lpstr>Natural resources and Economic Structure in Africa</vt:lpstr>
      <vt:lpstr>Managing resource wealth: Geology is not destiny</vt:lpstr>
      <vt:lpstr>Geology is not destiny: Structural change in production</vt:lpstr>
      <vt:lpstr>A strategy for managing resource wealth: Public investment choices</vt:lpstr>
      <vt:lpstr>Conclusions</vt:lpstr>
      <vt:lpstr>Conclusions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Structural Change, Poverty Reduction and African Transformation</dc:title>
  <dc:creator> </dc:creator>
  <cp:lastModifiedBy>jpage</cp:lastModifiedBy>
  <cp:revision>60</cp:revision>
  <dcterms:created xsi:type="dcterms:W3CDTF">2011-03-22T16:29:10Z</dcterms:created>
  <dcterms:modified xsi:type="dcterms:W3CDTF">2011-03-25T18:52:33Z</dcterms:modified>
</cp:coreProperties>
</file>